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84048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3" d="100"/>
          <a:sy n="13" d="100"/>
        </p:scale>
        <p:origin x="158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5387342"/>
            <a:ext cx="32644080" cy="1146048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7289782"/>
            <a:ext cx="28803600" cy="7947658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8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4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30" y="8206749"/>
            <a:ext cx="33124140" cy="13693138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30" y="22029429"/>
            <a:ext cx="33124140" cy="7200898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/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6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51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752607"/>
            <a:ext cx="331241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6" y="8069582"/>
            <a:ext cx="16247028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6" y="12024360"/>
            <a:ext cx="1624702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2" y="8069582"/>
            <a:ext cx="16327042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2" y="12024360"/>
            <a:ext cx="1632704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6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9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4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4739647"/>
            <a:ext cx="19442430" cy="233934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1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4739647"/>
            <a:ext cx="19442430" cy="23393400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3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7" y="1752600"/>
            <a:ext cx="828103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2" y="1752600"/>
            <a:ext cx="24363045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9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6E8B4-6B79-48EE-B1F7-CDD0CCF33B15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7FC7F-9442-4C72-B959-DC51414E0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5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jpeg"/><Relationship Id="rId21" Type="http://schemas.openxmlformats.org/officeDocument/2006/relationships/image" Target="../media/image20.png"/><Relationship Id="rId63" Type="http://schemas.openxmlformats.org/officeDocument/2006/relationships/image" Target="../media/image62.png"/><Relationship Id="rId68" Type="http://schemas.openxmlformats.org/officeDocument/2006/relationships/image" Target="../media/image40.emf"/><Relationship Id="rId84" Type="http://schemas.openxmlformats.org/officeDocument/2006/relationships/image" Target="../media/image57.jpeg"/><Relationship Id="rId89" Type="http://schemas.openxmlformats.org/officeDocument/2006/relationships/hyperlink" Target="https://researchoutreach.org/articles/graphene-nanocomposites-for-new-thermoplastic-materials/" TargetMode="External"/><Relationship Id="rId7" Type="http://schemas.openxmlformats.org/officeDocument/2006/relationships/image" Target="../media/image6.png"/><Relationship Id="rId71" Type="http://schemas.openxmlformats.org/officeDocument/2006/relationships/image" Target="../media/image43.tiff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jpe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8" Type="http://schemas.openxmlformats.org/officeDocument/2006/relationships/image" Target="../media/image35.png"/><Relationship Id="rId66" Type="http://schemas.openxmlformats.org/officeDocument/2006/relationships/image" Target="../media/image38.png"/><Relationship Id="rId74" Type="http://schemas.openxmlformats.org/officeDocument/2006/relationships/image" Target="../media/image46.tiff"/><Relationship Id="rId79" Type="http://schemas.openxmlformats.org/officeDocument/2006/relationships/image" Target="../media/image51.tiff"/><Relationship Id="rId87" Type="http://schemas.openxmlformats.org/officeDocument/2006/relationships/hyperlink" Target="https://pixabay.com/fr/en-plastique-3330759/" TargetMode="External"/><Relationship Id="rId5" Type="http://schemas.openxmlformats.org/officeDocument/2006/relationships/image" Target="../media/image4.jpeg"/><Relationship Id="rId61" Type="http://schemas.openxmlformats.org/officeDocument/2006/relationships/image" Target="../media/image36.png"/><Relationship Id="rId82" Type="http://schemas.openxmlformats.org/officeDocument/2006/relationships/image" Target="../media/image55.png"/><Relationship Id="rId19" Type="http://schemas.openxmlformats.org/officeDocument/2006/relationships/image" Target="../media/image18.pn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Relationship Id="rId27" Type="http://schemas.openxmlformats.org/officeDocument/2006/relationships/image" Target="../media/image26.jpeg"/><Relationship Id="rId30" Type="http://schemas.openxmlformats.org/officeDocument/2006/relationships/image" Target="../media/image29.png"/><Relationship Id="rId56" Type="http://schemas.openxmlformats.org/officeDocument/2006/relationships/image" Target="../media/image34.jpeg"/><Relationship Id="rId64" Type="http://schemas.openxmlformats.org/officeDocument/2006/relationships/image" Target="../media/image63.png"/><Relationship Id="rId69" Type="http://schemas.openxmlformats.org/officeDocument/2006/relationships/image" Target="../media/image41.png"/><Relationship Id="rId77" Type="http://schemas.openxmlformats.org/officeDocument/2006/relationships/image" Target="../media/image49.png"/><Relationship Id="rId8" Type="http://schemas.openxmlformats.org/officeDocument/2006/relationships/image" Target="../media/image7.tiff"/><Relationship Id="rId72" Type="http://schemas.openxmlformats.org/officeDocument/2006/relationships/image" Target="../media/image44.tiff"/><Relationship Id="rId80" Type="http://schemas.openxmlformats.org/officeDocument/2006/relationships/image" Target="../media/image52.tiff"/><Relationship Id="rId85" Type="http://schemas.openxmlformats.org/officeDocument/2006/relationships/image" Target="../media/image60.png"/><Relationship Id="rId3" Type="http://schemas.openxmlformats.org/officeDocument/2006/relationships/image" Target="../media/image2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33" Type="http://schemas.openxmlformats.org/officeDocument/2006/relationships/image" Target="../media/image32.emf"/><Relationship Id="rId59" Type="http://schemas.openxmlformats.org/officeDocument/2006/relationships/image" Target="../media/image58.png"/><Relationship Id="rId67" Type="http://schemas.openxmlformats.org/officeDocument/2006/relationships/image" Target="../media/image39.emf"/><Relationship Id="rId20" Type="http://schemas.openxmlformats.org/officeDocument/2006/relationships/image" Target="../media/image19.jpeg"/><Relationship Id="rId62" Type="http://schemas.openxmlformats.org/officeDocument/2006/relationships/image" Target="../media/image37.png"/><Relationship Id="rId70" Type="http://schemas.openxmlformats.org/officeDocument/2006/relationships/image" Target="../media/image42.tiff"/><Relationship Id="rId75" Type="http://schemas.openxmlformats.org/officeDocument/2006/relationships/image" Target="../media/image47.png"/><Relationship Id="rId83" Type="http://schemas.openxmlformats.org/officeDocument/2006/relationships/image" Target="../media/image56.gif"/><Relationship Id="rId88" Type="http://schemas.openxmlformats.org/officeDocument/2006/relationships/image" Target="../media/image6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jpe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45.tiff"/><Relationship Id="rId78" Type="http://schemas.openxmlformats.org/officeDocument/2006/relationships/image" Target="../media/image50.png"/><Relationship Id="rId81" Type="http://schemas.openxmlformats.org/officeDocument/2006/relationships/image" Target="../media/image53.png"/><Relationship Id="rId86" Type="http://schemas.openxmlformats.org/officeDocument/2006/relationships/image" Target="../media/image6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4" Type="http://schemas.openxmlformats.org/officeDocument/2006/relationships/image" Target="../media/image33.jpeg"/><Relationship Id="rId55" Type="http://schemas.openxmlformats.org/officeDocument/2006/relationships/image" Target="../media/image54.png"/><Relationship Id="rId76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B55478C-D601-4323-8413-9344290FBDA5}"/>
              </a:ext>
            </a:extLst>
          </p:cNvPr>
          <p:cNvSpPr/>
          <p:nvPr/>
        </p:nvSpPr>
        <p:spPr>
          <a:xfrm>
            <a:off x="0" y="0"/>
            <a:ext cx="38404800" cy="174677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700" b="1" dirty="0">
                <a:solidFill>
                  <a:schemeClr val="tx2">
                    <a:lumMod val="50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  <a:t>KUMAR GROUP   </a:t>
            </a:r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  <a:t>STRUCTURE PROPERTY RELATIONS IN SOFT MATERIALS</a:t>
            </a:r>
            <a:endParaRPr lang="en-US" sz="7700" dirty="0">
              <a:solidFill>
                <a:schemeClr val="tx2">
                  <a:lumMod val="50000"/>
                </a:schemeClr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A8C63-282D-4B1C-A9C0-5790B33707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8935"/>
            <a:ext cx="3549189" cy="1569214"/>
          </a:xfrm>
          <a:prstGeom prst="rect">
            <a:avLst/>
          </a:prstGeom>
        </p:spPr>
      </p:pic>
      <p:sp>
        <p:nvSpPr>
          <p:cNvPr id="13" name="Minus Sign 12">
            <a:extLst>
              <a:ext uri="{FF2B5EF4-FFF2-40B4-BE49-F238E27FC236}">
                <a16:creationId xmlns:a16="http://schemas.microsoft.com/office/drawing/2014/main" id="{5D35725A-3757-4ED6-A24E-68FCC3DDF19D}"/>
              </a:ext>
            </a:extLst>
          </p:cNvPr>
          <p:cNvSpPr/>
          <p:nvPr/>
        </p:nvSpPr>
        <p:spPr>
          <a:xfrm>
            <a:off x="-8449863" y="1560370"/>
            <a:ext cx="55029100" cy="564193"/>
          </a:xfrm>
          <a:prstGeom prst="mathMinus">
            <a:avLst/>
          </a:prstGeom>
          <a:solidFill>
            <a:schemeClr val="tx2">
              <a:lumMod val="50000"/>
              <a:alpha val="17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" name="AutoShape 2" descr="elated imag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elated imag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https://www.wissenschaftsallianz-mainz.de/fileadmin/user_uploads/programm/Bilder/Logos/logo_mpip.svg"/>
          <p:cNvSpPr>
            <a:spLocks noChangeAspect="1" noChangeArrowheads="1"/>
          </p:cNvSpPr>
          <p:nvPr/>
        </p:nvSpPr>
        <p:spPr bwMode="auto">
          <a:xfrm>
            <a:off x="304800" y="304800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mage result for university of south carol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98" y="31234214"/>
            <a:ext cx="2845177" cy="16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upload.wikimedia.org/wikipedia/en/1/1f/MPIP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6671" y="31538829"/>
            <a:ext cx="1168163" cy="116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age result for IESL For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931" y="31724140"/>
            <a:ext cx="2986898" cy="78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age result for Julich center for neutron scienc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59" b="-1"/>
          <a:stretch/>
        </p:blipFill>
        <p:spPr bwMode="auto">
          <a:xfrm>
            <a:off x="33682259" y="31489067"/>
            <a:ext cx="996851" cy="97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picture containing object, watch&#10;&#10;Description generated with high confidence">
            <a:extLst>
              <a:ext uri="{FF2B5EF4-FFF2-40B4-BE49-F238E27FC236}">
                <a16:creationId xmlns:a16="http://schemas.microsoft.com/office/drawing/2014/main" id="{B5B45046-E33E-7B4D-B11E-C240ABB975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186" y="31476138"/>
            <a:ext cx="2103255" cy="12805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31DEDF-7BA7-9B40-B82D-EADFDF0C56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4647" y="31528647"/>
            <a:ext cx="1633458" cy="1245387"/>
          </a:xfrm>
          <a:prstGeom prst="rect">
            <a:avLst/>
          </a:prstGeom>
        </p:spPr>
      </p:pic>
      <p:pic>
        <p:nvPicPr>
          <p:cNvPr id="1042" name="Picture 18" descr="mage result for national institute of standards and technolog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696" y="31756797"/>
            <a:ext cx="2248836" cy="59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mage result for Advanced photon sourc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1821" y="31535922"/>
            <a:ext cx="2739639" cy="95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mage result for nsls ii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1846" y="31276365"/>
            <a:ext cx="2739120" cy="174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e result for heinz maier-leibnitz zentrum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1284" y="31491777"/>
            <a:ext cx="2135939" cy="107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ge result for sandia national lab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5738" y="31614826"/>
            <a:ext cx="2408565" cy="96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mage result for ESPC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5775" y="31538829"/>
            <a:ext cx="1243558" cy="12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mage result for UNIVERSITY OF Bologna 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905" y="31348713"/>
            <a:ext cx="1430172" cy="144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mage result for university of pennsylvania logo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472" y="31660546"/>
            <a:ext cx="2845819" cy="91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s://www.michelinman.com/v/3.19.05.0.24/11252229/img/store/michelin_us/exit/mch-app/main-logo.pn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38"/>
          <a:stretch/>
        </p:blipFill>
        <p:spPr bwMode="auto">
          <a:xfrm>
            <a:off x="34679110" y="31250496"/>
            <a:ext cx="1265461" cy="139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mage result for IIT Madras Logo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6070" y="31370794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mage result for ncl pune logo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2755" y="31561836"/>
            <a:ext cx="1797656" cy="104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Minus Sign 12">
            <a:extLst>
              <a:ext uri="{FF2B5EF4-FFF2-40B4-BE49-F238E27FC236}">
                <a16:creationId xmlns:a16="http://schemas.microsoft.com/office/drawing/2014/main" id="{5D35725A-3757-4ED6-A24E-68FCC3DDF19D}"/>
              </a:ext>
            </a:extLst>
          </p:cNvPr>
          <p:cNvSpPr/>
          <p:nvPr/>
        </p:nvSpPr>
        <p:spPr>
          <a:xfrm>
            <a:off x="-8312150" y="30860508"/>
            <a:ext cx="55029100" cy="564193"/>
          </a:xfrm>
          <a:prstGeom prst="mathMinus">
            <a:avLst/>
          </a:prstGeom>
          <a:solidFill>
            <a:schemeClr val="accent1">
              <a:lumMod val="75000"/>
              <a:alpha val="17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pic>
        <p:nvPicPr>
          <p:cNvPr id="17" name="Picture 2" descr="mage result for university of vermont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995" y="31545397"/>
            <a:ext cx="2620161" cy="96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lumbia University - Wikipedia">
            <a:extLst>
              <a:ext uri="{FF2B5EF4-FFF2-40B4-BE49-F238E27FC236}">
                <a16:creationId xmlns:a16="http://schemas.microsoft.com/office/drawing/2014/main" id="{F64637AC-4CF9-4A47-A4F3-EF7979FE6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9231" y="259569"/>
            <a:ext cx="1512074" cy="130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2ADC72E1-7573-4076-8E07-50608EA77B6C}"/>
              </a:ext>
            </a:extLst>
          </p:cNvPr>
          <p:cNvGrpSpPr>
            <a:grpSpLocks noChangeAspect="1"/>
          </p:cNvGrpSpPr>
          <p:nvPr/>
        </p:nvGrpSpPr>
        <p:grpSpPr>
          <a:xfrm>
            <a:off x="315913" y="2108490"/>
            <a:ext cx="17424970" cy="16454556"/>
            <a:chOff x="7131849" y="6894953"/>
            <a:chExt cx="24932165" cy="23543668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B7C84594-FC6A-4D2B-9EE1-B14EF9B9CAF1}"/>
                </a:ext>
              </a:extLst>
            </p:cNvPr>
            <p:cNvSpPr/>
            <p:nvPr/>
          </p:nvSpPr>
          <p:spPr>
            <a:xfrm>
              <a:off x="23229166" y="12417456"/>
              <a:ext cx="747547" cy="350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EC8DAAE1-AA93-4FBF-966F-52CC55452475}"/>
                </a:ext>
              </a:extLst>
            </p:cNvPr>
            <p:cNvSpPr/>
            <p:nvPr/>
          </p:nvSpPr>
          <p:spPr>
            <a:xfrm>
              <a:off x="23229164" y="18647544"/>
              <a:ext cx="747547" cy="350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702846F0-0106-446C-9ACD-BDD28752E3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22" r="9302" b="4089"/>
            <a:stretch/>
          </p:blipFill>
          <p:spPr>
            <a:xfrm>
              <a:off x="7313218" y="23476087"/>
              <a:ext cx="7194832" cy="6873435"/>
            </a:xfrm>
            <a:prstGeom prst="rect">
              <a:avLst/>
            </a:prstGeom>
          </p:spPr>
        </p:pic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274BC460-DF7C-4F20-A436-5D9952847E1E}"/>
                </a:ext>
              </a:extLst>
            </p:cNvPr>
            <p:cNvGrpSpPr/>
            <p:nvPr/>
          </p:nvGrpSpPr>
          <p:grpSpPr>
            <a:xfrm>
              <a:off x="14121290" y="23751339"/>
              <a:ext cx="9788215" cy="6687282"/>
              <a:chOff x="14633088" y="20129764"/>
              <a:chExt cx="9788215" cy="6687282"/>
            </a:xfrm>
          </p:grpSpPr>
          <p:pic>
            <p:nvPicPr>
              <p:cNvPr id="208" name="Picture 207">
                <a:extLst>
                  <a:ext uri="{FF2B5EF4-FFF2-40B4-BE49-F238E27FC236}">
                    <a16:creationId xmlns:a16="http://schemas.microsoft.com/office/drawing/2014/main" id="{6E368CCA-2AF3-46DE-A71E-10ACF1C5B078}"/>
                  </a:ext>
                </a:extLst>
              </p:cNvPr>
              <p:cNvPicPr/>
              <p:nvPr/>
            </p:nvPicPr>
            <p:blipFill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813"/>
              <a:stretch/>
            </p:blipFill>
            <p:spPr>
              <a:xfrm>
                <a:off x="14633088" y="20129764"/>
                <a:ext cx="9788215" cy="6504362"/>
              </a:xfrm>
              <a:prstGeom prst="rect">
                <a:avLst/>
              </a:prstGeom>
            </p:spPr>
          </p:pic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5005DD39-EDD4-45F8-B43B-051B9F7D21D1}"/>
                  </a:ext>
                </a:extLst>
              </p:cNvPr>
              <p:cNvSpPr/>
              <p:nvPr/>
            </p:nvSpPr>
            <p:spPr>
              <a:xfrm>
                <a:off x="15502221" y="26163143"/>
                <a:ext cx="2204435" cy="6539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254598DF-BE70-451B-A46C-F080F4B0EAA4}"/>
                  </a:ext>
                </a:extLst>
              </p:cNvPr>
              <p:cNvSpPr/>
              <p:nvPr/>
            </p:nvSpPr>
            <p:spPr>
              <a:xfrm>
                <a:off x="15000841" y="20182559"/>
                <a:ext cx="1350526" cy="867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623714B2-39ED-4A24-B469-FA0D508AEDE6}"/>
                </a:ext>
              </a:extLst>
            </p:cNvPr>
            <p:cNvSpPr txBox="1"/>
            <p:nvPr/>
          </p:nvSpPr>
          <p:spPr>
            <a:xfrm>
              <a:off x="14302278" y="22333270"/>
              <a:ext cx="11658949" cy="1321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latin typeface="Helvetica" charset="0"/>
                  <a:ea typeface="Helvetica" charset="0"/>
                  <a:cs typeface="Helvetica" charset="0"/>
                </a:rPr>
                <a:t>Structure and Dynamics</a:t>
              </a:r>
            </a:p>
          </p:txBody>
        </p:sp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9DC136A5-622F-4F65-A007-77B75461DB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727959" y="15238328"/>
              <a:ext cx="7592323" cy="7101216"/>
            </a:xfrm>
            <a:prstGeom prst="rect">
              <a:avLst/>
            </a:prstGeom>
          </p:spPr>
        </p:pic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04C58E60-F3B2-48AB-B9F9-CAF9F4C10864}"/>
                </a:ext>
              </a:extLst>
            </p:cNvPr>
            <p:cNvSpPr/>
            <p:nvPr/>
          </p:nvSpPr>
          <p:spPr>
            <a:xfrm>
              <a:off x="25179449" y="9780385"/>
              <a:ext cx="40147" cy="3539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277BD55-01FF-4506-B7B0-8A722B360A91}"/>
                </a:ext>
              </a:extLst>
            </p:cNvPr>
            <p:cNvSpPr txBox="1"/>
            <p:nvPr/>
          </p:nvSpPr>
          <p:spPr>
            <a:xfrm>
              <a:off x="7131849" y="6894953"/>
              <a:ext cx="24932165" cy="145324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latin typeface="Helvetica" charset="0"/>
                  <a:ea typeface="Helvetica" charset="0"/>
                  <a:cs typeface="Helvetica" charset="0"/>
                </a:rPr>
                <a:t>Nanocomposite Gas Separation Membranes</a:t>
              </a:r>
            </a:p>
          </p:txBody>
        </p:sp>
        <p:pic>
          <p:nvPicPr>
            <p:cNvPr id="189" name="Content Placeholder 5">
              <a:extLst>
                <a:ext uri="{FF2B5EF4-FFF2-40B4-BE49-F238E27FC236}">
                  <a16:creationId xmlns:a16="http://schemas.microsoft.com/office/drawing/2014/main" id="{5355CFC5-7E42-404B-8382-B5004303D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275088" y="17734122"/>
              <a:ext cx="1791710" cy="1818130"/>
            </a:xfrm>
            <a:prstGeom prst="rect">
              <a:avLst/>
            </a:prstGeom>
          </p:spPr>
        </p:pic>
        <p:pic>
          <p:nvPicPr>
            <p:cNvPr id="194" name="Content Placeholder 5">
              <a:extLst>
                <a:ext uri="{FF2B5EF4-FFF2-40B4-BE49-F238E27FC236}">
                  <a16:creationId xmlns:a16="http://schemas.microsoft.com/office/drawing/2014/main" id="{490DBFBD-958D-4005-975F-739DC75D88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344039" y="8817661"/>
              <a:ext cx="4067534" cy="4127520"/>
            </a:xfrm>
            <a:prstGeom prst="rect">
              <a:avLst/>
            </a:prstGeom>
          </p:spPr>
        </p:pic>
        <p:pic>
          <p:nvPicPr>
            <p:cNvPr id="196" name="Content Placeholder 5">
              <a:extLst>
                <a:ext uri="{FF2B5EF4-FFF2-40B4-BE49-F238E27FC236}">
                  <a16:creationId xmlns:a16="http://schemas.microsoft.com/office/drawing/2014/main" id="{F6CA090A-390D-4F56-BC7C-D1650AEADB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098435" y="9974336"/>
              <a:ext cx="4231851" cy="4294256"/>
            </a:xfrm>
            <a:prstGeom prst="rect">
              <a:avLst/>
            </a:prstGeom>
          </p:spPr>
        </p:pic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id="{2FB4D8EA-28B2-4122-A30A-2387C21728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702377" y="23873434"/>
              <a:ext cx="3910280" cy="5400153"/>
            </a:xfrm>
            <a:prstGeom prst="rect">
              <a:avLst/>
            </a:prstGeom>
          </p:spPr>
        </p:pic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0D8463A3-5466-4468-93F2-F9BD0F720B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792099" y="23981600"/>
              <a:ext cx="3910280" cy="5271191"/>
            </a:xfrm>
            <a:prstGeom prst="rect">
              <a:avLst/>
            </a:prstGeom>
          </p:spPr>
        </p:pic>
        <p:pic>
          <p:nvPicPr>
            <p:cNvPr id="200" name="Picture 199" descr="Chart, diagram&#10;&#10;Description automatically generated">
              <a:extLst>
                <a:ext uri="{FF2B5EF4-FFF2-40B4-BE49-F238E27FC236}">
                  <a16:creationId xmlns:a16="http://schemas.microsoft.com/office/drawing/2014/main" id="{2D962E6B-5FE8-4D0C-A6C3-C027663697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53912" y="8988269"/>
              <a:ext cx="8544711" cy="13313942"/>
            </a:xfrm>
            <a:prstGeom prst="rect">
              <a:avLst/>
            </a:prstGeom>
          </p:spPr>
        </p:pic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93AC13AE-FE89-415D-AC20-14A477C84A82}"/>
                </a:ext>
              </a:extLst>
            </p:cNvPr>
            <p:cNvGrpSpPr/>
            <p:nvPr/>
          </p:nvGrpSpPr>
          <p:grpSpPr>
            <a:xfrm>
              <a:off x="24282730" y="8366528"/>
              <a:ext cx="7175138" cy="6883651"/>
              <a:chOff x="24282730" y="8884588"/>
              <a:chExt cx="5820911" cy="5782606"/>
            </a:xfrm>
          </p:grpSpPr>
          <p:pic>
            <p:nvPicPr>
              <p:cNvPr id="206" name="Picture 205">
                <a:extLst>
                  <a:ext uri="{FF2B5EF4-FFF2-40B4-BE49-F238E27FC236}">
                    <a16:creationId xmlns:a16="http://schemas.microsoft.com/office/drawing/2014/main" id="{95AEBB43-2D39-4255-888D-B033571FF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349036" y="8884588"/>
                <a:ext cx="5754605" cy="5782606"/>
              </a:xfrm>
              <a:prstGeom prst="rect">
                <a:avLst/>
              </a:prstGeom>
            </p:spPr>
          </p:pic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7678F8E0-F066-47A0-AAFF-37391995BE8A}"/>
                  </a:ext>
                </a:extLst>
              </p:cNvPr>
              <p:cNvSpPr/>
              <p:nvPr/>
            </p:nvSpPr>
            <p:spPr>
              <a:xfrm>
                <a:off x="24282730" y="13398500"/>
                <a:ext cx="507670" cy="5886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05" name="Picture 204" descr="C:\Users\Q-Sense\Desktop\Graph68.png">
              <a:extLst>
                <a:ext uri="{FF2B5EF4-FFF2-40B4-BE49-F238E27FC236}">
                  <a16:creationId xmlns:a16="http://schemas.microsoft.com/office/drawing/2014/main" id="{8ACE57B9-0808-4E8B-9E3F-9B66290CF412}"/>
                </a:ext>
              </a:extLst>
            </p:cNvPr>
            <p:cNvPicPr/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7223" y="15166436"/>
              <a:ext cx="7790736" cy="7212815"/>
            </a:xfrm>
            <a:prstGeom prst="rect">
              <a:avLst/>
            </a:prstGeom>
            <a:noFill/>
          </p:spPr>
        </p:pic>
      </p:grpSp>
      <p:sp>
        <p:nvSpPr>
          <p:cNvPr id="399" name="TextBox 398">
            <a:extLst>
              <a:ext uri="{FF2B5EF4-FFF2-40B4-BE49-F238E27FC236}">
                <a16:creationId xmlns:a16="http://schemas.microsoft.com/office/drawing/2014/main" id="{7F66EB6C-F0EF-4AA6-BA32-ACFF9F65C980}"/>
              </a:ext>
            </a:extLst>
          </p:cNvPr>
          <p:cNvSpPr txBox="1"/>
          <p:nvPr/>
        </p:nvSpPr>
        <p:spPr>
          <a:xfrm>
            <a:off x="274320" y="18955721"/>
            <a:ext cx="37856161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Helvetica" charset="0"/>
                <a:ea typeface="Helvetica" charset="0"/>
                <a:cs typeface="Helvetica" charset="0"/>
              </a:rPr>
              <a:t>Theory and Computational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AD942CA6-7B66-4B2D-BA6C-F64CD66FCC15}"/>
              </a:ext>
            </a:extLst>
          </p:cNvPr>
          <p:cNvSpPr txBox="1"/>
          <p:nvPr/>
        </p:nvSpPr>
        <p:spPr>
          <a:xfrm>
            <a:off x="4033733" y="20213435"/>
            <a:ext cx="70326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Polymer Electrolytes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614861-661C-4CE6-B5C8-3B137EC49658}"/>
              </a:ext>
            </a:extLst>
          </p:cNvPr>
          <p:cNvGrpSpPr/>
          <p:nvPr/>
        </p:nvGrpSpPr>
        <p:grpSpPr>
          <a:xfrm>
            <a:off x="304800" y="21522873"/>
            <a:ext cx="13595810" cy="8469834"/>
            <a:chOff x="1969792" y="21164071"/>
            <a:chExt cx="6104645" cy="3394569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04D4C74F-3A17-4445-B126-D6EA42661A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400000">
              <a:off x="2509482" y="21210100"/>
              <a:ext cx="1475691" cy="1990866"/>
            </a:xfrm>
            <a:prstGeom prst="rect">
              <a:avLst/>
            </a:prstGeom>
          </p:spPr>
        </p:pic>
        <p:pic>
          <p:nvPicPr>
            <p:cNvPr id="147" name="Picture 146" descr="ovr_fig5.pdf">
              <a:extLst>
                <a:ext uri="{FF2B5EF4-FFF2-40B4-BE49-F238E27FC236}">
                  <a16:creationId xmlns:a16="http://schemas.microsoft.com/office/drawing/2014/main" id="{571856D5-A64F-4C23-9445-C7C011CD6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178" y="22175479"/>
              <a:ext cx="3152632" cy="1371600"/>
            </a:xfrm>
            <a:prstGeom prst="rect">
              <a:avLst/>
            </a:prstGeom>
          </p:spPr>
        </p:pic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778D12B4-EA2F-4E75-90BD-49B91828F1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400000">
              <a:off x="5102542" y="21224854"/>
              <a:ext cx="900782" cy="92008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77911C3C-7961-4905-958A-720D502741A4}"/>
                    </a:ext>
                  </a:extLst>
                </p:cNvPr>
                <p:cNvSpPr txBox="1"/>
                <p:nvPr/>
              </p:nvSpPr>
              <p:spPr>
                <a:xfrm>
                  <a:off x="6133096" y="21317959"/>
                  <a:ext cx="1941341" cy="2756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a14:m>
                  <a:r>
                    <a:rPr lang="en-US" sz="44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44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𝐿𝑖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𝑃𝐸𝑂</m:t>
                          </m:r>
                        </m:sub>
                      </m:sSub>
                    </m:oMath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77911C3C-7961-4905-958A-720D502741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33096" y="21317959"/>
                  <a:ext cx="1941341" cy="275661"/>
                </a:xfrm>
                <a:prstGeom prst="rect">
                  <a:avLst/>
                </a:prstGeom>
                <a:blipFill>
                  <a:blip r:embed="rId55"/>
                  <a:stretch>
                    <a:fillRect t="-17323" b="-354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5479089-B10C-476E-BA63-B773D02BBEE3}"/>
                </a:ext>
              </a:extLst>
            </p:cNvPr>
            <p:cNvSpPr txBox="1"/>
            <p:nvPr/>
          </p:nvSpPr>
          <p:spPr>
            <a:xfrm>
              <a:off x="6012976" y="21677810"/>
              <a:ext cx="2035294" cy="51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Li</a:t>
              </a:r>
              <a:r>
                <a:rPr lang="en-US" sz="4400" baseline="30000" dirty="0">
                  <a:latin typeface="Helvetica" panose="020B0604020202020204" pitchFamily="34" charset="0"/>
                  <a:cs typeface="Helvetica" panose="020B0604020202020204" pitchFamily="34" charset="0"/>
                </a:rPr>
                <a:t>+</a:t>
              </a:r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-PF</a:t>
              </a:r>
              <a:r>
                <a:rPr lang="en-US" sz="4400" baseline="-25000" dirty="0">
                  <a:latin typeface="Helvetica" panose="020B0604020202020204" pitchFamily="34" charset="0"/>
                  <a:cs typeface="Helvetica" panose="020B0604020202020204" pitchFamily="34" charset="0"/>
                </a:rPr>
                <a:t>6</a:t>
              </a:r>
              <a:r>
                <a:rPr lang="en-US" sz="4400" baseline="30000" dirty="0">
                  <a:latin typeface="Helvetica" panose="020B0604020202020204" pitchFamily="34" charset="0"/>
                  <a:cs typeface="Helvetica" panose="020B0604020202020204" pitchFamily="34" charset="0"/>
                </a:rPr>
                <a:t>-</a:t>
              </a:r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 coordination</a:t>
              </a:r>
            </a:p>
          </p:txBody>
        </p: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B292F5AA-1829-4EDE-9982-BF7213363B16}"/>
                </a:ext>
              </a:extLst>
            </p:cNvPr>
            <p:cNvCxnSpPr>
              <a:cxnSpLocks/>
              <a:stCxn id="148" idx="3"/>
            </p:cNvCxnSpPr>
            <p:nvPr/>
          </p:nvCxnSpPr>
          <p:spPr>
            <a:xfrm flipH="1">
              <a:off x="5327231" y="22135288"/>
              <a:ext cx="225702" cy="88409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A6ECA6A2-F22D-4F9E-8473-1EEAB18D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25694" y="23535435"/>
              <a:ext cx="942363" cy="9144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4A88AC33-30B3-4E45-9F78-BD2D7EB0202B}"/>
                    </a:ext>
                  </a:extLst>
                </p:cNvPr>
                <p:cNvSpPr txBox="1"/>
                <p:nvPr/>
              </p:nvSpPr>
              <p:spPr>
                <a:xfrm>
                  <a:off x="5198120" y="23553853"/>
                  <a:ext cx="1941341" cy="2756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a14:m>
                  <a:r>
                    <a:rPr lang="en-US" sz="44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44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𝐿𝑖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𝑃𝐸𝑂</m:t>
                          </m:r>
                        </m:sub>
                      </m:sSub>
                    </m:oMath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4A88AC33-30B3-4E45-9F78-BD2D7EB020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8120" y="23553853"/>
                  <a:ext cx="1941341" cy="275661"/>
                </a:xfrm>
                <a:prstGeom prst="rect">
                  <a:avLst/>
                </a:prstGeom>
                <a:blipFill>
                  <a:blip r:embed="rId57"/>
                  <a:stretch>
                    <a:fillRect t="-17323" b="-354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6C7EF59-4516-4379-B0CD-B10967D1308C}"/>
                </a:ext>
              </a:extLst>
            </p:cNvPr>
            <p:cNvSpPr txBox="1"/>
            <p:nvPr/>
          </p:nvSpPr>
          <p:spPr>
            <a:xfrm>
              <a:off x="4957675" y="23934759"/>
              <a:ext cx="1941341" cy="51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Li</a:t>
              </a:r>
              <a:r>
                <a:rPr lang="en-US" sz="4400" baseline="30000" dirty="0">
                  <a:latin typeface="Helvetica" panose="020B0604020202020204" pitchFamily="34" charset="0"/>
                  <a:cs typeface="Helvetica" panose="020B0604020202020204" pitchFamily="34" charset="0"/>
                </a:rPr>
                <a:t>+</a:t>
              </a:r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-PEO coordination</a:t>
              </a:r>
            </a:p>
          </p:txBody>
        </p: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1B9DD39E-8BDE-4C61-BD9A-955685848846}"/>
                </a:ext>
              </a:extLst>
            </p:cNvPr>
            <p:cNvCxnSpPr>
              <a:cxnSpLocks/>
              <a:stCxn id="152" idx="0"/>
            </p:cNvCxnSpPr>
            <p:nvPr/>
          </p:nvCxnSpPr>
          <p:spPr>
            <a:xfrm flipH="1" flipV="1">
              <a:off x="7106498" y="22387633"/>
              <a:ext cx="290378" cy="114780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D71A2DA-C0B6-4B76-8D31-1546F9951708}"/>
                </a:ext>
              </a:extLst>
            </p:cNvPr>
            <p:cNvSpPr txBox="1"/>
            <p:nvPr/>
          </p:nvSpPr>
          <p:spPr>
            <a:xfrm>
              <a:off x="1969792" y="24040397"/>
              <a:ext cx="2572377" cy="51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Optimized Li</a:t>
              </a:r>
              <a:r>
                <a:rPr lang="en-US" sz="4400" baseline="30000" dirty="0">
                  <a:latin typeface="Helvetica" panose="020B0604020202020204" pitchFamily="34" charset="0"/>
                  <a:cs typeface="Helvetica" panose="020B0604020202020204" pitchFamily="34" charset="0"/>
                </a:rPr>
                <a:t>+</a:t>
              </a:r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 transport</a:t>
              </a: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E8AB7444-9DB3-4467-8AC3-293F5A6D6A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083" y="22656320"/>
              <a:ext cx="2363889" cy="138407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8350D48-9817-487F-925B-A472996DA3C9}"/>
                </a:ext>
              </a:extLst>
            </p:cNvPr>
            <p:cNvSpPr/>
            <p:nvPr/>
          </p:nvSpPr>
          <p:spPr>
            <a:xfrm>
              <a:off x="3228330" y="22758713"/>
              <a:ext cx="394107" cy="2756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Li</a:t>
              </a:r>
              <a:r>
                <a:rPr lang="en-US" sz="4400" baseline="30000" dirty="0">
                  <a:latin typeface="Helvetica" panose="020B0604020202020204" pitchFamily="34" charset="0"/>
                  <a:cs typeface="Helvetica" panose="020B0604020202020204" pitchFamily="34" charset="0"/>
                </a:rPr>
                <a:t>+</a:t>
              </a:r>
              <a:endParaRPr lang="en-US" sz="4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D463D4E3-312A-4718-8378-50C65F719FD8}"/>
                </a:ext>
              </a:extLst>
            </p:cNvPr>
            <p:cNvSpPr/>
            <p:nvPr/>
          </p:nvSpPr>
          <p:spPr>
            <a:xfrm>
              <a:off x="3573924" y="22758713"/>
              <a:ext cx="579851" cy="2756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PF</a:t>
              </a:r>
              <a:r>
                <a:rPr lang="en-US" sz="4400" baseline="-25000" dirty="0">
                  <a:latin typeface="Helvetica" panose="020B0604020202020204" pitchFamily="34" charset="0"/>
                  <a:cs typeface="Helvetica" panose="020B0604020202020204" pitchFamily="34" charset="0"/>
                </a:rPr>
                <a:t>6</a:t>
              </a:r>
              <a:r>
                <a:rPr lang="en-US" sz="4400" baseline="30000" dirty="0">
                  <a:latin typeface="Helvetica" panose="020B0604020202020204" pitchFamily="34" charset="0"/>
                  <a:cs typeface="Helvetica" panose="020B0604020202020204" pitchFamily="34" charset="0"/>
                </a:rPr>
                <a:t>-</a:t>
              </a:r>
              <a:endParaRPr lang="en-US" sz="4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4E4FACB-85A8-437F-A8D1-C77A09FBDCAD}"/>
                </a:ext>
              </a:extLst>
            </p:cNvPr>
            <p:cNvSpPr/>
            <p:nvPr/>
          </p:nvSpPr>
          <p:spPr>
            <a:xfrm>
              <a:off x="2251894" y="21164071"/>
              <a:ext cx="2873244" cy="275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dirty="0">
                  <a:latin typeface="Helvetica" panose="020B0604020202020204" pitchFamily="34" charset="0"/>
                  <a:cs typeface="Helvetica" panose="020B0604020202020204" pitchFamily="34" charset="0"/>
                </a:rPr>
                <a:t>Stockmayer polymer</a:t>
              </a:r>
            </a:p>
          </p:txBody>
        </p:sp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05FA979D-55FC-496F-A5A5-2B4768FC7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42622" y="23212291"/>
              <a:ext cx="459330" cy="453710"/>
            </a:xfrm>
            <a:prstGeom prst="ellipse">
              <a:avLst/>
            </a:prstGeom>
          </p:spPr>
        </p:pic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D94E1B8E-DB7E-430F-81D5-5C78BE642D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62561" y="23277562"/>
              <a:ext cx="198136" cy="3120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9940EC43-3BD6-4CF7-BDDA-D00EFBD8DBB0}"/>
                    </a:ext>
                  </a:extLst>
                </p:cNvPr>
                <p:cNvSpPr txBox="1"/>
                <p:nvPr/>
              </p:nvSpPr>
              <p:spPr>
                <a:xfrm>
                  <a:off x="2883701" y="23228371"/>
                  <a:ext cx="225020" cy="24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9940EC43-3BD6-4CF7-BDDA-D00EFBD8DB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3701" y="23228371"/>
                  <a:ext cx="225020" cy="242581"/>
                </a:xfrm>
                <a:prstGeom prst="rect">
                  <a:avLst/>
                </a:prstGeom>
                <a:blipFill>
                  <a:blip r:embed="rId5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5D4D9F2-B332-4088-B2C7-0490E70F8EF6}"/>
                </a:ext>
              </a:extLst>
            </p:cNvPr>
            <p:cNvCxnSpPr>
              <a:cxnSpLocks/>
            </p:cNvCxnSpPr>
            <p:nvPr/>
          </p:nvCxnSpPr>
          <p:spPr>
            <a:xfrm>
              <a:off x="3053254" y="23712249"/>
              <a:ext cx="374804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1B56EC9-4B10-4465-9BB3-852CF79B5206}"/>
                </a:ext>
              </a:extLst>
            </p:cNvPr>
            <p:cNvCxnSpPr>
              <a:cxnSpLocks/>
            </p:cNvCxnSpPr>
            <p:nvPr/>
          </p:nvCxnSpPr>
          <p:spPr>
            <a:xfrm>
              <a:off x="3438363" y="23664730"/>
              <a:ext cx="0" cy="883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2FE61FE3-0C55-4E36-A995-533981448E84}"/>
                </a:ext>
              </a:extLst>
            </p:cNvPr>
            <p:cNvCxnSpPr>
              <a:cxnSpLocks/>
            </p:cNvCxnSpPr>
            <p:nvPr/>
          </p:nvCxnSpPr>
          <p:spPr>
            <a:xfrm>
              <a:off x="3053254" y="23665735"/>
              <a:ext cx="0" cy="883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58A286B0-49AB-47B3-8D77-3FBD29871993}"/>
                    </a:ext>
                  </a:extLst>
                </p:cNvPr>
                <p:cNvSpPr txBox="1"/>
                <p:nvPr/>
              </p:nvSpPr>
              <p:spPr>
                <a:xfrm>
                  <a:off x="2848531" y="23682007"/>
                  <a:ext cx="926143" cy="24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4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𝐿𝑖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𝑃𝐸𝑂</m:t>
                            </m:r>
                          </m:sub>
                        </m:sSub>
                      </m:oMath>
                    </m:oMathPara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58A286B0-49AB-47B3-8D77-3FBD29871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8531" y="23682007"/>
                  <a:ext cx="926143" cy="242581"/>
                </a:xfrm>
                <a:prstGeom prst="rect">
                  <a:avLst/>
                </a:prstGeom>
                <a:blipFill>
                  <a:blip r:embed="rId6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id="{A6287C45-CFF5-4B56-BF2D-E3A0221369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44455" y="22501897"/>
              <a:ext cx="356149" cy="320040"/>
            </a:xfrm>
            <a:prstGeom prst="ellipse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C97F63B0-49F4-4E2C-ABDA-C163E5695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53702" y="22504801"/>
              <a:ext cx="310122" cy="320040"/>
            </a:xfrm>
            <a:prstGeom prst="ellipse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FE88E839-2EA4-42B4-9314-808CCB3F31F4}"/>
                    </a:ext>
                  </a:extLst>
                </p:cNvPr>
                <p:cNvSpPr txBox="1"/>
                <p:nvPr/>
              </p:nvSpPr>
              <p:spPr>
                <a:xfrm>
                  <a:off x="3307427" y="22517820"/>
                  <a:ext cx="270378" cy="24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FE88E839-2EA4-42B4-9314-808CCB3F31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7427" y="22517820"/>
                  <a:ext cx="270378" cy="242581"/>
                </a:xfrm>
                <a:prstGeom prst="rect">
                  <a:avLst/>
                </a:prstGeom>
                <a:blipFill>
                  <a:blip r:embed="rId6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8199267E-6AEB-4DA6-A168-0E05F53364E4}"/>
                    </a:ext>
                  </a:extLst>
                </p:cNvPr>
                <p:cNvSpPr txBox="1"/>
                <p:nvPr/>
              </p:nvSpPr>
              <p:spPr>
                <a:xfrm>
                  <a:off x="3699747" y="22515503"/>
                  <a:ext cx="270378" cy="24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m:oMathPara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8199267E-6AEB-4DA6-A168-0E05F53364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9747" y="22515503"/>
                  <a:ext cx="270378" cy="242581"/>
                </a:xfrm>
                <a:prstGeom prst="rect">
                  <a:avLst/>
                </a:prstGeom>
                <a:blipFill>
                  <a:blip r:embed="rId6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9116DFD4-9235-4B7B-B19F-FE62DEA66E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81192" y="23305473"/>
              <a:ext cx="356149" cy="320040"/>
            </a:xfrm>
            <a:prstGeom prst="ellipse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6E972AFF-0A0B-456E-80ED-4D3F88F27203}"/>
                    </a:ext>
                  </a:extLst>
                </p:cNvPr>
                <p:cNvSpPr txBox="1"/>
                <p:nvPr/>
              </p:nvSpPr>
              <p:spPr>
                <a:xfrm>
                  <a:off x="3348340" y="23326993"/>
                  <a:ext cx="270378" cy="24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sz="4400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6E972AFF-0A0B-456E-80ED-4D3F88F272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8340" y="23326993"/>
                  <a:ext cx="270378" cy="242581"/>
                </a:xfrm>
                <a:prstGeom prst="rect">
                  <a:avLst/>
                </a:prstGeom>
                <a:blipFill>
                  <a:blip r:embed="rId6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83" name="Picture 182">
            <a:extLst>
              <a:ext uri="{FF2B5EF4-FFF2-40B4-BE49-F238E27FC236}">
                <a16:creationId xmlns:a16="http://schemas.microsoft.com/office/drawing/2014/main" id="{30822326-AC96-4F5B-979F-841D90E766FF}"/>
              </a:ext>
            </a:extLst>
          </p:cNvPr>
          <p:cNvPicPr>
            <a:picLocks noChangeAspect="1"/>
          </p:cNvPicPr>
          <p:nvPr/>
        </p:nvPicPr>
        <p:blipFill rotWithShape="1"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5" t="40620" r="36465" b="6690"/>
          <a:stretch/>
        </p:blipFill>
        <p:spPr>
          <a:xfrm>
            <a:off x="15569847" y="21538219"/>
            <a:ext cx="4913908" cy="4287011"/>
          </a:xfrm>
          <a:prstGeom prst="rect">
            <a:avLst/>
          </a:prstGeom>
        </p:spPr>
      </p:pic>
      <p:sp>
        <p:nvSpPr>
          <p:cNvPr id="186" name="TextBox 185">
            <a:extLst>
              <a:ext uri="{FF2B5EF4-FFF2-40B4-BE49-F238E27FC236}">
                <a16:creationId xmlns:a16="http://schemas.microsoft.com/office/drawing/2014/main" id="{FF46D67F-04EF-4B5A-A177-FBEDBFE1599A}"/>
              </a:ext>
            </a:extLst>
          </p:cNvPr>
          <p:cNvSpPr txBox="1"/>
          <p:nvPr/>
        </p:nvSpPr>
        <p:spPr>
          <a:xfrm>
            <a:off x="22829960" y="20145017"/>
            <a:ext cx="60708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Helvetica" charset="0"/>
                <a:ea typeface="Helvetica" charset="0"/>
                <a:cs typeface="Helvetica" charset="0"/>
              </a:rPr>
              <a:t>Machine Learning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A206D9-3341-44CF-9F73-96D9900859A8}"/>
              </a:ext>
            </a:extLst>
          </p:cNvPr>
          <p:cNvGrpSpPr/>
          <p:nvPr/>
        </p:nvGrpSpPr>
        <p:grpSpPr>
          <a:xfrm>
            <a:off x="18304591" y="2114955"/>
            <a:ext cx="19842261" cy="16378712"/>
            <a:chOff x="18507792" y="2114954"/>
            <a:chExt cx="19842261" cy="16378712"/>
          </a:xfrm>
        </p:grpSpPr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ADE2A98A-75E1-456F-8890-2AB904E63B95}"/>
                </a:ext>
              </a:extLst>
            </p:cNvPr>
            <p:cNvGrpSpPr/>
            <p:nvPr/>
          </p:nvGrpSpPr>
          <p:grpSpPr>
            <a:xfrm>
              <a:off x="18507792" y="2114954"/>
              <a:ext cx="19842261" cy="16378712"/>
              <a:chOff x="5997207" y="4817369"/>
              <a:chExt cx="19842261" cy="16378712"/>
            </a:xfrm>
          </p:grpSpPr>
          <p:pic>
            <p:nvPicPr>
              <p:cNvPr id="315" name="Picture 314">
                <a:extLst>
                  <a:ext uri="{FF2B5EF4-FFF2-40B4-BE49-F238E27FC236}">
                    <a16:creationId xmlns:a16="http://schemas.microsoft.com/office/drawing/2014/main" id="{551DE4BD-D8FB-4E3E-91AD-B65CCADB5F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99238" y="17845856"/>
                <a:ext cx="5028434" cy="3291762"/>
              </a:xfrm>
              <a:prstGeom prst="rect">
                <a:avLst/>
              </a:prstGeom>
            </p:spPr>
          </p:pic>
          <p:sp>
            <p:nvSpPr>
              <p:cNvPr id="316" name="Arrow: Curved Left 137">
                <a:extLst>
                  <a:ext uri="{FF2B5EF4-FFF2-40B4-BE49-F238E27FC236}">
                    <a16:creationId xmlns:a16="http://schemas.microsoft.com/office/drawing/2014/main" id="{D3D6A691-234B-4065-8069-7472375FD0A4}"/>
                  </a:ext>
                </a:extLst>
              </p:cNvPr>
              <p:cNvSpPr/>
              <p:nvPr/>
            </p:nvSpPr>
            <p:spPr>
              <a:xfrm rot="2177406">
                <a:off x="12985322" y="10291866"/>
                <a:ext cx="1906867" cy="4903350"/>
              </a:xfrm>
              <a:prstGeom prst="curvedLeftArrow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1828983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3657966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5486949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7315932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9144914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10973897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12802880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14631863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7" name="Arrow: Curved Left 137">
                <a:extLst>
                  <a:ext uri="{FF2B5EF4-FFF2-40B4-BE49-F238E27FC236}">
                    <a16:creationId xmlns:a16="http://schemas.microsoft.com/office/drawing/2014/main" id="{75EE5F03-CDEF-44A4-ABFA-BEE8CCAF0AF7}"/>
                  </a:ext>
                </a:extLst>
              </p:cNvPr>
              <p:cNvSpPr/>
              <p:nvPr/>
            </p:nvSpPr>
            <p:spPr>
              <a:xfrm rot="2309972" flipH="1" flipV="1">
                <a:off x="18813179" y="7078946"/>
                <a:ext cx="2013077" cy="4160402"/>
              </a:xfrm>
              <a:prstGeom prst="curvedLeftArrow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1828983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3657966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5486949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7315932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9144914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10973897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12802880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14631863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8" name="Arrow: Curved Left 137">
                <a:extLst>
                  <a:ext uri="{FF2B5EF4-FFF2-40B4-BE49-F238E27FC236}">
                    <a16:creationId xmlns:a16="http://schemas.microsoft.com/office/drawing/2014/main" id="{0FF9B900-E197-40EF-8D0D-2B415201C596}"/>
                  </a:ext>
                </a:extLst>
              </p:cNvPr>
              <p:cNvSpPr/>
              <p:nvPr/>
            </p:nvSpPr>
            <p:spPr>
              <a:xfrm rot="6329945" flipH="1">
                <a:off x="12759883" y="4828971"/>
                <a:ext cx="1771014" cy="4711113"/>
              </a:xfrm>
              <a:prstGeom prst="curvedLeftArrow">
                <a:avLst>
                  <a:gd name="adj1" fmla="val 25000"/>
                  <a:gd name="adj2" fmla="val 50000"/>
                  <a:gd name="adj3" fmla="val 25000"/>
                </a:avLst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1828983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3657966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5486949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7315932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9144914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10973897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12802880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14631863" algn="l" defTabSz="3657966" rtl="0" eaLnBrk="1" latinLnBrk="0" hangingPunct="1">
                  <a:defRPr sz="7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19" name="Picture 318">
                <a:extLst>
                  <a:ext uri="{FF2B5EF4-FFF2-40B4-BE49-F238E27FC236}">
                    <a16:creationId xmlns:a16="http://schemas.microsoft.com/office/drawing/2014/main" id="{75ADEEA9-C043-4C56-8897-214EE08751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r="371"/>
              <a:stretch/>
            </p:blipFill>
            <p:spPr>
              <a:xfrm>
                <a:off x="15125064" y="12500429"/>
                <a:ext cx="2406704" cy="2850749"/>
              </a:xfrm>
              <a:prstGeom prst="rect">
                <a:avLst/>
              </a:prstGeom>
            </p:spPr>
          </p:pic>
          <p:sp>
            <p:nvSpPr>
              <p:cNvPr id="320" name="TextBox 111">
                <a:extLst>
                  <a:ext uri="{FF2B5EF4-FFF2-40B4-BE49-F238E27FC236}">
                    <a16:creationId xmlns:a16="http://schemas.microsoft.com/office/drawing/2014/main" id="{F97B58EB-552E-4651-823B-7E9D17A6206E}"/>
                  </a:ext>
                </a:extLst>
              </p:cNvPr>
              <p:cNvSpPr txBox="1"/>
              <p:nvPr/>
            </p:nvSpPr>
            <p:spPr>
              <a:xfrm>
                <a:off x="11859887" y="14251356"/>
                <a:ext cx="507753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828983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657966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486949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315932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914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973897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802880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4631863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5400" b="1" dirty="0">
                    <a:latin typeface="Helvetica" charset="0"/>
                    <a:ea typeface="Helvetica" charset="0"/>
                    <a:cs typeface="Helvetica" charset="0"/>
                  </a:rPr>
                  <a:t>Polymer Crystallization</a:t>
                </a:r>
              </a:p>
            </p:txBody>
          </p:sp>
          <p:sp>
            <p:nvSpPr>
              <p:cNvPr id="321" name="TextBox 110">
                <a:extLst>
                  <a:ext uri="{FF2B5EF4-FFF2-40B4-BE49-F238E27FC236}">
                    <a16:creationId xmlns:a16="http://schemas.microsoft.com/office/drawing/2014/main" id="{47B0C433-ED2C-41E2-8358-C9080A187204}"/>
                  </a:ext>
                </a:extLst>
              </p:cNvPr>
              <p:cNvSpPr txBox="1"/>
              <p:nvPr/>
            </p:nvSpPr>
            <p:spPr>
              <a:xfrm>
                <a:off x="6889263" y="6071139"/>
                <a:ext cx="426964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828983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657966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486949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315932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914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973897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802880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4631863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5400" b="1" dirty="0">
                    <a:latin typeface="Helvetica" charset="0"/>
                    <a:ea typeface="Helvetica" charset="0"/>
                    <a:cs typeface="Helvetica" charset="0"/>
                  </a:rPr>
                  <a:t>Mechanical Testing</a:t>
                </a:r>
              </a:p>
            </p:txBody>
          </p:sp>
          <p:pic>
            <p:nvPicPr>
              <p:cNvPr id="322" name="Picture 321">
                <a:extLst>
                  <a:ext uri="{FF2B5EF4-FFF2-40B4-BE49-F238E27FC236}">
                    <a16:creationId xmlns:a16="http://schemas.microsoft.com/office/drawing/2014/main" id="{4DC69071-42D2-4BB9-A3C1-AC8BCC2AC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59035" y="14344903"/>
                <a:ext cx="3361840" cy="3233365"/>
              </a:xfrm>
              <a:prstGeom prst="rect">
                <a:avLst/>
              </a:prstGeom>
            </p:spPr>
          </p:pic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BC1D7E10-D657-4030-BE10-CD2976988850}"/>
                  </a:ext>
                </a:extLst>
              </p:cNvPr>
              <p:cNvSpPr txBox="1"/>
              <p:nvPr/>
            </p:nvSpPr>
            <p:spPr>
              <a:xfrm>
                <a:off x="5997207" y="4817369"/>
                <a:ext cx="19842261" cy="10156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latin typeface="Helvetica" charset="0"/>
                    <a:ea typeface="Helvetica" charset="0"/>
                    <a:cs typeface="Helvetica" charset="0"/>
                  </a:rPr>
                  <a:t>Tuning Nanoparticle Dispersion</a:t>
                </a:r>
              </a:p>
            </p:txBody>
          </p:sp>
          <p:grpSp>
            <p:nvGrpSpPr>
              <p:cNvPr id="325" name="Group 324">
                <a:extLst>
                  <a:ext uri="{FF2B5EF4-FFF2-40B4-BE49-F238E27FC236}">
                    <a16:creationId xmlns:a16="http://schemas.microsoft.com/office/drawing/2014/main" id="{E3B70518-6082-4778-A149-DCE69E92A092}"/>
                  </a:ext>
                </a:extLst>
              </p:cNvPr>
              <p:cNvGrpSpPr/>
              <p:nvPr/>
            </p:nvGrpSpPr>
            <p:grpSpPr>
              <a:xfrm>
                <a:off x="6237752" y="7720449"/>
                <a:ext cx="6634367" cy="4291609"/>
                <a:chOff x="3590390" y="1164795"/>
                <a:chExt cx="6971445" cy="4770058"/>
              </a:xfrm>
            </p:grpSpPr>
            <p:pic>
              <p:nvPicPr>
                <p:cNvPr id="377" name="Content Placeholder 3">
                  <a:extLst>
                    <a:ext uri="{FF2B5EF4-FFF2-40B4-BE49-F238E27FC236}">
                      <a16:creationId xmlns:a16="http://schemas.microsoft.com/office/drawing/2014/main" id="{9AA08195-719A-4716-AC89-45EC767026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590390" y="1164795"/>
                  <a:ext cx="5855798" cy="4770058"/>
                </a:xfrm>
                <a:prstGeom prst="rect">
                  <a:avLst/>
                </a:prstGeom>
              </p:spPr>
            </p:pic>
            <p:grpSp>
              <p:nvGrpSpPr>
                <p:cNvPr id="378" name="Group 377">
                  <a:extLst>
                    <a:ext uri="{FF2B5EF4-FFF2-40B4-BE49-F238E27FC236}">
                      <a16:creationId xmlns:a16="http://schemas.microsoft.com/office/drawing/2014/main" id="{C423E9C8-539A-48DB-8C91-3E94180B7368}"/>
                    </a:ext>
                  </a:extLst>
                </p:cNvPr>
                <p:cNvGrpSpPr/>
                <p:nvPr/>
              </p:nvGrpSpPr>
              <p:grpSpPr>
                <a:xfrm>
                  <a:off x="9464555" y="4370815"/>
                  <a:ext cx="1097280" cy="1005840"/>
                  <a:chOff x="10081213" y="1633128"/>
                  <a:chExt cx="1186275" cy="1095960"/>
                </a:xfrm>
              </p:grpSpPr>
              <p:pic>
                <p:nvPicPr>
                  <p:cNvPr id="386" name="Picture 385" descr="A close up of smoke&#10;&#10;Description automatically generated">
                    <a:extLst>
                      <a:ext uri="{FF2B5EF4-FFF2-40B4-BE49-F238E27FC236}">
                        <a16:creationId xmlns:a16="http://schemas.microsoft.com/office/drawing/2014/main" id="{1A49288B-2B09-4873-B974-A7D57390E23A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10081213" y="1633128"/>
                    <a:ext cx="1186275" cy="1095960"/>
                  </a:xfrm>
                  <a:prstGeom prst="rect">
                    <a:avLst/>
                  </a:prstGeom>
                  <a:ln w="31750">
                    <a:solidFill>
                      <a:srgbClr val="FFC000"/>
                    </a:solidFill>
                  </a:ln>
                </p:spPr>
              </p:pic>
              <p:cxnSp>
                <p:nvCxnSpPr>
                  <p:cNvPr id="387" name="Straight Connector 386">
                    <a:extLst>
                      <a:ext uri="{FF2B5EF4-FFF2-40B4-BE49-F238E27FC236}">
                        <a16:creationId xmlns:a16="http://schemas.microsoft.com/office/drawing/2014/main" id="{D3D98A83-35F8-4E74-AF6E-4C9F1C238E49}"/>
                      </a:ext>
                    </a:extLst>
                  </p:cNvPr>
                  <p:cNvCxnSpPr/>
                  <p:nvPr/>
                </p:nvCxnSpPr>
                <p:spPr>
                  <a:xfrm>
                    <a:off x="10121244" y="2669486"/>
                    <a:ext cx="202420" cy="0"/>
                  </a:xfrm>
                  <a:prstGeom prst="line">
                    <a:avLst/>
                  </a:prstGeom>
                  <a:ln w="1905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79" name="Group 378">
                  <a:extLst>
                    <a:ext uri="{FF2B5EF4-FFF2-40B4-BE49-F238E27FC236}">
                      <a16:creationId xmlns:a16="http://schemas.microsoft.com/office/drawing/2014/main" id="{CE4FF8FA-822E-4620-9C07-08EF8298808B}"/>
                    </a:ext>
                  </a:extLst>
                </p:cNvPr>
                <p:cNvGrpSpPr/>
                <p:nvPr/>
              </p:nvGrpSpPr>
              <p:grpSpPr>
                <a:xfrm>
                  <a:off x="9464555" y="1441508"/>
                  <a:ext cx="1097280" cy="1005840"/>
                  <a:chOff x="10078768" y="4157670"/>
                  <a:chExt cx="1188720" cy="1152853"/>
                </a:xfrm>
              </p:grpSpPr>
              <p:pic>
                <p:nvPicPr>
                  <p:cNvPr id="384" name="Picture 383">
                    <a:extLst>
                      <a:ext uri="{FF2B5EF4-FFF2-40B4-BE49-F238E27FC236}">
                        <a16:creationId xmlns:a16="http://schemas.microsoft.com/office/drawing/2014/main" id="{206A0336-6571-4664-98F2-9EE3A88CF16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10078768" y="4157670"/>
                    <a:ext cx="1188720" cy="1152853"/>
                  </a:xfrm>
                  <a:prstGeom prst="rect">
                    <a:avLst/>
                  </a:prstGeom>
                  <a:ln w="31750">
                    <a:solidFill>
                      <a:srgbClr val="000099"/>
                    </a:solidFill>
                  </a:ln>
                </p:spPr>
              </p:pic>
              <p:cxnSp>
                <p:nvCxnSpPr>
                  <p:cNvPr id="385" name="Straight Connector 384">
                    <a:extLst>
                      <a:ext uri="{FF2B5EF4-FFF2-40B4-BE49-F238E27FC236}">
                        <a16:creationId xmlns:a16="http://schemas.microsoft.com/office/drawing/2014/main" id="{DD339D99-ACE8-4564-9FFE-6A5D9787DC71}"/>
                      </a:ext>
                    </a:extLst>
                  </p:cNvPr>
                  <p:cNvCxnSpPr/>
                  <p:nvPr/>
                </p:nvCxnSpPr>
                <p:spPr>
                  <a:xfrm>
                    <a:off x="10122408" y="5263502"/>
                    <a:ext cx="202420" cy="0"/>
                  </a:xfrm>
                  <a:prstGeom prst="line">
                    <a:avLst/>
                  </a:prstGeom>
                  <a:ln w="3175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80" name="Group 379">
                  <a:extLst>
                    <a:ext uri="{FF2B5EF4-FFF2-40B4-BE49-F238E27FC236}">
                      <a16:creationId xmlns:a16="http://schemas.microsoft.com/office/drawing/2014/main" id="{7B2FF77F-9EE8-42F1-80CB-6CC1EF704391}"/>
                    </a:ext>
                  </a:extLst>
                </p:cNvPr>
                <p:cNvGrpSpPr/>
                <p:nvPr/>
              </p:nvGrpSpPr>
              <p:grpSpPr>
                <a:xfrm>
                  <a:off x="9464555" y="2889406"/>
                  <a:ext cx="1097280" cy="1005840"/>
                  <a:chOff x="10099281" y="2895399"/>
                  <a:chExt cx="1186275" cy="1095960"/>
                </a:xfrm>
              </p:grpSpPr>
              <p:pic>
                <p:nvPicPr>
                  <p:cNvPr id="382" name="Content Placeholder 3">
                    <a:extLst>
                      <a:ext uri="{FF2B5EF4-FFF2-40B4-BE49-F238E27FC236}">
                        <a16:creationId xmlns:a16="http://schemas.microsoft.com/office/drawing/2014/main" id="{36EA5F9A-14EB-4017-8C78-1002FE6915F9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10099281" y="2895399"/>
                    <a:ext cx="1186275" cy="1095960"/>
                  </a:xfrm>
                  <a:prstGeom prst="rect">
                    <a:avLst/>
                  </a:prstGeom>
                  <a:ln w="31750">
                    <a:solidFill>
                      <a:srgbClr val="00B0F0"/>
                    </a:solidFill>
                  </a:ln>
                </p:spPr>
              </p:pic>
              <p:cxnSp>
                <p:nvCxnSpPr>
                  <p:cNvPr id="383" name="Straight Connector 382">
                    <a:extLst>
                      <a:ext uri="{FF2B5EF4-FFF2-40B4-BE49-F238E27FC236}">
                        <a16:creationId xmlns:a16="http://schemas.microsoft.com/office/drawing/2014/main" id="{3B3C1108-B31C-4708-9EAD-432CABC8DD03}"/>
                      </a:ext>
                    </a:extLst>
                  </p:cNvPr>
                  <p:cNvCxnSpPr/>
                  <p:nvPr/>
                </p:nvCxnSpPr>
                <p:spPr>
                  <a:xfrm>
                    <a:off x="10135626" y="3925223"/>
                    <a:ext cx="202420" cy="0"/>
                  </a:xfrm>
                  <a:prstGeom prst="line">
                    <a:avLst/>
                  </a:prstGeom>
                  <a:ln w="3175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81" name="Content Placeholder 4">
                  <a:extLst>
                    <a:ext uri="{FF2B5EF4-FFF2-40B4-BE49-F238E27FC236}">
                      <a16:creationId xmlns:a16="http://schemas.microsoft.com/office/drawing/2014/main" id="{FDA5B0D8-9473-409D-9300-B122853B0F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86220" y="1481440"/>
                  <a:ext cx="2776337" cy="2285228"/>
                </a:xfrm>
                <a:prstGeom prst="rect">
                  <a:avLst/>
                </a:prstGeom>
              </p:spPr>
            </p:pic>
          </p:grpSp>
          <p:sp>
            <p:nvSpPr>
              <p:cNvPr id="326" name="TextBox 110">
                <a:extLst>
                  <a:ext uri="{FF2B5EF4-FFF2-40B4-BE49-F238E27FC236}">
                    <a16:creationId xmlns:a16="http://schemas.microsoft.com/office/drawing/2014/main" id="{15C09158-76C5-477D-950B-2ABA687EC43A}"/>
                  </a:ext>
                </a:extLst>
              </p:cNvPr>
              <p:cNvSpPr txBox="1"/>
              <p:nvPr/>
            </p:nvSpPr>
            <p:spPr>
              <a:xfrm>
                <a:off x="20880625" y="6238581"/>
                <a:ext cx="427880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828983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657966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486949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315932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914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973897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802880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4631863" algn="l" defTabSz="3657966" rtl="0" eaLnBrk="1" latinLnBrk="0" hangingPunct="1">
                  <a:defRPr sz="7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5400" b="1" dirty="0">
                    <a:latin typeface="Helvetica" charset="0"/>
                    <a:ea typeface="Helvetica" charset="0"/>
                    <a:cs typeface="Helvetica" charset="0"/>
                  </a:rPr>
                  <a:t>Blend Stabilization</a:t>
                </a:r>
                <a:endParaRPr lang="en-US" sz="4800" b="1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grpSp>
            <p:nvGrpSpPr>
              <p:cNvPr id="328" name="Group 327">
                <a:extLst>
                  <a:ext uri="{FF2B5EF4-FFF2-40B4-BE49-F238E27FC236}">
                    <a16:creationId xmlns:a16="http://schemas.microsoft.com/office/drawing/2014/main" id="{4524B336-810A-4F73-A180-6794BE6027BE}"/>
                  </a:ext>
                </a:extLst>
              </p:cNvPr>
              <p:cNvGrpSpPr/>
              <p:nvPr/>
            </p:nvGrpSpPr>
            <p:grpSpPr>
              <a:xfrm>
                <a:off x="7935608" y="18061401"/>
                <a:ext cx="3392306" cy="3057828"/>
                <a:chOff x="535619" y="607407"/>
                <a:chExt cx="3338004" cy="3091649"/>
              </a:xfrm>
            </p:grpSpPr>
            <p:pic>
              <p:nvPicPr>
                <p:cNvPr id="374" name="Picture 373">
                  <a:extLst>
                    <a:ext uri="{FF2B5EF4-FFF2-40B4-BE49-F238E27FC236}">
                      <a16:creationId xmlns:a16="http://schemas.microsoft.com/office/drawing/2014/main" id="{140DF75E-670A-4BAA-B20B-AC72F63922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384" t="2885" r="447"/>
                <a:stretch/>
              </p:blipFill>
              <p:spPr>
                <a:xfrm>
                  <a:off x="535619" y="607407"/>
                  <a:ext cx="3338004" cy="3091649"/>
                </a:xfrm>
                <a:prstGeom prst="rect">
                  <a:avLst/>
                </a:prstGeom>
              </p:spPr>
            </p:pic>
            <p:sp>
              <p:nvSpPr>
                <p:cNvPr id="375" name="Oval 374">
                  <a:extLst>
                    <a:ext uri="{FF2B5EF4-FFF2-40B4-BE49-F238E27FC236}">
                      <a16:creationId xmlns:a16="http://schemas.microsoft.com/office/drawing/2014/main" id="{78B8BB56-37AD-4F08-81B2-3D2D17F61D55}"/>
                    </a:ext>
                  </a:extLst>
                </p:cNvPr>
                <p:cNvSpPr/>
                <p:nvPr/>
              </p:nvSpPr>
              <p:spPr>
                <a:xfrm>
                  <a:off x="2009311" y="1406398"/>
                  <a:ext cx="1100831" cy="1109709"/>
                </a:xfrm>
                <a:prstGeom prst="ellipse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cxnSp>
              <p:nvCxnSpPr>
                <p:cNvPr id="376" name="Straight Arrow Connector 375">
                  <a:extLst>
                    <a:ext uri="{FF2B5EF4-FFF2-40B4-BE49-F238E27FC236}">
                      <a16:creationId xmlns:a16="http://schemas.microsoft.com/office/drawing/2014/main" id="{7433D7CB-A6D3-412B-9947-7BC09D9184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231252" y="1619462"/>
                  <a:ext cx="656947" cy="68357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29" name="Picture 328">
                <a:extLst>
                  <a:ext uri="{FF2B5EF4-FFF2-40B4-BE49-F238E27FC236}">
                    <a16:creationId xmlns:a16="http://schemas.microsoft.com/office/drawing/2014/main" id="{2DF8C53B-93A2-40F7-A99C-FFAA4B8C6E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03569" y="16089194"/>
                <a:ext cx="5106887" cy="5106887"/>
              </a:xfrm>
              <a:prstGeom prst="rect">
                <a:avLst/>
              </a:prstGeom>
            </p:spPr>
          </p:pic>
          <p:pic>
            <p:nvPicPr>
              <p:cNvPr id="331" name="Picture 330">
                <a:extLst>
                  <a:ext uri="{FF2B5EF4-FFF2-40B4-BE49-F238E27FC236}">
                    <a16:creationId xmlns:a16="http://schemas.microsoft.com/office/drawing/2014/main" id="{71D1B0D3-5D45-469D-AF61-D978CE4FBA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484225" y="6956013"/>
                <a:ext cx="6230599" cy="533027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32" name="Picture 331">
                <a:extLst>
                  <a:ext uri="{FF2B5EF4-FFF2-40B4-BE49-F238E27FC236}">
                    <a16:creationId xmlns:a16="http://schemas.microsoft.com/office/drawing/2014/main" id="{8BAEAD25-5AC3-4F1C-B7E9-80D9E2CA8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564187" y="8709033"/>
                <a:ext cx="2564011" cy="2564011"/>
              </a:xfrm>
              <a:prstGeom prst="rect">
                <a:avLst/>
              </a:prstGeom>
            </p:spPr>
          </p:pic>
          <p:pic>
            <p:nvPicPr>
              <p:cNvPr id="333" name="Picture 332">
                <a:extLst>
                  <a:ext uri="{FF2B5EF4-FFF2-40B4-BE49-F238E27FC236}">
                    <a16:creationId xmlns:a16="http://schemas.microsoft.com/office/drawing/2014/main" id="{16A0EE5C-4F29-46E1-B2B3-95E9E563F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1567" y="12522125"/>
                <a:ext cx="5106887" cy="5106887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  <p:pic>
            <p:nvPicPr>
              <p:cNvPr id="334" name="Picture 333">
                <a:extLst>
                  <a:ext uri="{FF2B5EF4-FFF2-40B4-BE49-F238E27FC236}">
                    <a16:creationId xmlns:a16="http://schemas.microsoft.com/office/drawing/2014/main" id="{84CAF3D7-4515-4F3A-852B-E301979E1A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1567" y="12508343"/>
                <a:ext cx="1700999" cy="113399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contourW="6350" prstMaterial="matte">
                <a:contourClr>
                  <a:srgbClr val="969696"/>
                </a:contourClr>
              </a:sp3d>
            </p:spPr>
          </p:pic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8C7BC414-7B59-433D-918C-710B8308F72A}"/>
                  </a:ext>
                </a:extLst>
              </p:cNvPr>
              <p:cNvGrpSpPr/>
              <p:nvPr/>
            </p:nvGrpSpPr>
            <p:grpSpPr>
              <a:xfrm>
                <a:off x="9569460" y="15046262"/>
                <a:ext cx="2044932" cy="2545784"/>
                <a:chOff x="2454151" y="14429938"/>
                <a:chExt cx="1648931" cy="2052793"/>
              </a:xfrm>
            </p:grpSpPr>
            <p:grpSp>
              <p:nvGrpSpPr>
                <p:cNvPr id="336" name="Group 335">
                  <a:extLst>
                    <a:ext uri="{FF2B5EF4-FFF2-40B4-BE49-F238E27FC236}">
                      <a16:creationId xmlns:a16="http://schemas.microsoft.com/office/drawing/2014/main" id="{7AC67C4B-D06D-40E9-96EC-658424B69E9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454151" y="14429938"/>
                  <a:ext cx="1648931" cy="2052793"/>
                  <a:chOff x="4324350" y="1846402"/>
                  <a:chExt cx="3467100" cy="4316274"/>
                </a:xfrm>
              </p:grpSpPr>
              <p:sp>
                <p:nvSpPr>
                  <p:cNvPr id="338" name="Rectangle 337">
                    <a:extLst>
                      <a:ext uri="{FF2B5EF4-FFF2-40B4-BE49-F238E27FC236}">
                        <a16:creationId xmlns:a16="http://schemas.microsoft.com/office/drawing/2014/main" id="{BFDDCA40-C361-47EC-8968-6A25BF0A23B6}"/>
                      </a:ext>
                    </a:extLst>
                  </p:cNvPr>
                  <p:cNvSpPr/>
                  <p:nvPr/>
                </p:nvSpPr>
                <p:spPr>
                  <a:xfrm>
                    <a:off x="4324350" y="1846402"/>
                    <a:ext cx="3467100" cy="4316274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82898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657966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5486949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7315932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9144914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0973897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280288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463186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339" name="Group 338">
                    <a:extLst>
                      <a:ext uri="{FF2B5EF4-FFF2-40B4-BE49-F238E27FC236}">
                        <a16:creationId xmlns:a16="http://schemas.microsoft.com/office/drawing/2014/main" id="{7CF68907-C30E-4988-84AE-5EEE321C2C2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4532474" y="3632781"/>
                    <a:ext cx="3042281" cy="2424325"/>
                    <a:chOff x="3719904" y="3803084"/>
                    <a:chExt cx="3042281" cy="2424325"/>
                  </a:xfrm>
                </p:grpSpPr>
                <p:cxnSp>
                  <p:nvCxnSpPr>
                    <p:cNvPr id="345" name="Straight Connector 344">
                      <a:extLst>
                        <a:ext uri="{FF2B5EF4-FFF2-40B4-BE49-F238E27FC236}">
                          <a16:creationId xmlns:a16="http://schemas.microsoft.com/office/drawing/2014/main" id="{99B53736-4E40-432F-B2C8-925AA0AC87B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4733107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6" name="Straight Connector 345">
                      <a:extLst>
                        <a:ext uri="{FF2B5EF4-FFF2-40B4-BE49-F238E27FC236}">
                          <a16:creationId xmlns:a16="http://schemas.microsoft.com/office/drawing/2014/main" id="{42312FFF-B626-4C7E-AF05-834D4EEBFDD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4899140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7" name="Straight Connector 346">
                      <a:extLst>
                        <a:ext uri="{FF2B5EF4-FFF2-40B4-BE49-F238E27FC236}">
                          <a16:creationId xmlns:a16="http://schemas.microsoft.com/office/drawing/2014/main" id="{E36F5477-E2AB-4FB4-9D4F-CAC9230DCD9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5065174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8" name="Straight Connector 347">
                      <a:extLst>
                        <a:ext uri="{FF2B5EF4-FFF2-40B4-BE49-F238E27FC236}">
                          <a16:creationId xmlns:a16="http://schemas.microsoft.com/office/drawing/2014/main" id="{4B9C2BAC-244D-482A-826B-8B798853661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5231207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9" name="Straight Connector 348">
                      <a:extLst>
                        <a:ext uri="{FF2B5EF4-FFF2-40B4-BE49-F238E27FC236}">
                          <a16:creationId xmlns:a16="http://schemas.microsoft.com/office/drawing/2014/main" id="{2C9A93B2-3E09-4801-8254-91A1CE8F6E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5397241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0" name="Straight Connector 349">
                      <a:extLst>
                        <a:ext uri="{FF2B5EF4-FFF2-40B4-BE49-F238E27FC236}">
                          <a16:creationId xmlns:a16="http://schemas.microsoft.com/office/drawing/2014/main" id="{19D964AA-1EF1-475E-A230-4A82A5BD3D3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5563275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1" name="Straight Connector 350">
                      <a:extLst>
                        <a:ext uri="{FF2B5EF4-FFF2-40B4-BE49-F238E27FC236}">
                          <a16:creationId xmlns:a16="http://schemas.microsoft.com/office/drawing/2014/main" id="{1A22F584-79A1-4344-9E8D-76C6F65D882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5729308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2" name="Straight Connector 351">
                      <a:extLst>
                        <a:ext uri="{FF2B5EF4-FFF2-40B4-BE49-F238E27FC236}">
                          <a16:creationId xmlns:a16="http://schemas.microsoft.com/office/drawing/2014/main" id="{E51C5615-4C70-4A5E-9F1B-2DBB3A8A688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5895342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3" name="Straight Connector 352">
                      <a:extLst>
                        <a:ext uri="{FF2B5EF4-FFF2-40B4-BE49-F238E27FC236}">
                          <a16:creationId xmlns:a16="http://schemas.microsoft.com/office/drawing/2014/main" id="{447231D0-DC05-4F43-B5B1-EE2695C29C9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6061375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4" name="Straight Connector 353">
                      <a:extLst>
                        <a:ext uri="{FF2B5EF4-FFF2-40B4-BE49-F238E27FC236}">
                          <a16:creationId xmlns:a16="http://schemas.microsoft.com/office/drawing/2014/main" id="{0B70119B-92AB-454B-91E8-32A9A457804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98498" y="6227409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55" name="Arc 354">
                      <a:extLst>
                        <a:ext uri="{FF2B5EF4-FFF2-40B4-BE49-F238E27FC236}">
                          <a16:creationId xmlns:a16="http://schemas.microsoft.com/office/drawing/2014/main" id="{8EE28AD1-F0EB-4984-A246-D57FFFFAD9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5918" y="4567074"/>
                      <a:ext cx="126254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6" name="Arc 355">
                      <a:extLst>
                        <a:ext uri="{FF2B5EF4-FFF2-40B4-BE49-F238E27FC236}">
                          <a16:creationId xmlns:a16="http://schemas.microsoft.com/office/drawing/2014/main" id="{9CDEE84A-A68F-4FEA-8AFC-58E3BC7661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5918" y="4899140"/>
                      <a:ext cx="126254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7" name="Arc 356">
                      <a:extLst>
                        <a:ext uri="{FF2B5EF4-FFF2-40B4-BE49-F238E27FC236}">
                          <a16:creationId xmlns:a16="http://schemas.microsoft.com/office/drawing/2014/main" id="{A1E3DB07-9022-41C3-BCC1-ABCA0EBEB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5918" y="5563274"/>
                      <a:ext cx="126254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8" name="Arc 357">
                      <a:extLst>
                        <a:ext uri="{FF2B5EF4-FFF2-40B4-BE49-F238E27FC236}">
                          <a16:creationId xmlns:a16="http://schemas.microsoft.com/office/drawing/2014/main" id="{E00A4F7B-3D1B-4DF4-AEE6-03CB30562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5918" y="5895340"/>
                      <a:ext cx="126254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9" name="Arc 358">
                      <a:extLst>
                        <a:ext uri="{FF2B5EF4-FFF2-40B4-BE49-F238E27FC236}">
                          <a16:creationId xmlns:a16="http://schemas.microsoft.com/office/drawing/2014/main" id="{EA641D19-7738-44C0-B26E-A85008757DC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851456" y="5065174"/>
                      <a:ext cx="126255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0" name="Arc 359">
                      <a:extLst>
                        <a:ext uri="{FF2B5EF4-FFF2-40B4-BE49-F238E27FC236}">
                          <a16:creationId xmlns:a16="http://schemas.microsoft.com/office/drawing/2014/main" id="{15046258-F931-4C94-BB3B-8CD0A448BDF4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851456" y="5397241"/>
                      <a:ext cx="126255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1" name="Arc 360">
                      <a:extLst>
                        <a:ext uri="{FF2B5EF4-FFF2-40B4-BE49-F238E27FC236}">
                          <a16:creationId xmlns:a16="http://schemas.microsoft.com/office/drawing/2014/main" id="{4EB9B9D3-CC97-4EB0-8565-B73E848D99D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851456" y="6061375"/>
                      <a:ext cx="126255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2" name="Freeform: Shape 177">
                      <a:extLst>
                        <a:ext uri="{FF2B5EF4-FFF2-40B4-BE49-F238E27FC236}">
                          <a16:creationId xmlns:a16="http://schemas.microsoft.com/office/drawing/2014/main" id="{F9BC8870-3391-41A2-ABE9-7E58EB948931}"/>
                        </a:ext>
                      </a:extLst>
                    </p:cNvPr>
                    <p:cNvSpPr/>
                    <p:nvPr/>
                  </p:nvSpPr>
                  <p:spPr>
                    <a:xfrm rot="341801">
                      <a:off x="3719904" y="4621590"/>
                      <a:ext cx="1182989" cy="595315"/>
                    </a:xfrm>
                    <a:custGeom>
                      <a:avLst/>
                      <a:gdLst>
                        <a:gd name="connsiteX0" fmla="*/ 1085850 w 1085850"/>
                        <a:gd name="connsiteY0" fmla="*/ 200250 h 546432"/>
                        <a:gd name="connsiteX1" fmla="*/ 866775 w 1085850"/>
                        <a:gd name="connsiteY1" fmla="*/ 181200 h 546432"/>
                        <a:gd name="connsiteX2" fmla="*/ 561975 w 1085850"/>
                        <a:gd name="connsiteY2" fmla="*/ 225 h 546432"/>
                        <a:gd name="connsiteX3" fmla="*/ 200025 w 1085850"/>
                        <a:gd name="connsiteY3" fmla="*/ 152625 h 546432"/>
                        <a:gd name="connsiteX4" fmla="*/ 323850 w 1085850"/>
                        <a:gd name="connsiteY4" fmla="*/ 514575 h 546432"/>
                        <a:gd name="connsiteX5" fmla="*/ 0 w 1085850"/>
                        <a:gd name="connsiteY5" fmla="*/ 505050 h 546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85850" h="546432">
                          <a:moveTo>
                            <a:pt x="1085850" y="200250"/>
                          </a:moveTo>
                          <a:cubicBezTo>
                            <a:pt x="1019968" y="207394"/>
                            <a:pt x="954087" y="214538"/>
                            <a:pt x="866775" y="181200"/>
                          </a:cubicBezTo>
                          <a:cubicBezTo>
                            <a:pt x="779462" y="147862"/>
                            <a:pt x="673100" y="4988"/>
                            <a:pt x="561975" y="225"/>
                          </a:cubicBezTo>
                          <a:cubicBezTo>
                            <a:pt x="450850" y="-4538"/>
                            <a:pt x="239712" y="66900"/>
                            <a:pt x="200025" y="152625"/>
                          </a:cubicBezTo>
                          <a:cubicBezTo>
                            <a:pt x="160338" y="238350"/>
                            <a:pt x="357187" y="455838"/>
                            <a:pt x="323850" y="514575"/>
                          </a:cubicBezTo>
                          <a:cubicBezTo>
                            <a:pt x="290513" y="573312"/>
                            <a:pt x="145256" y="539181"/>
                            <a:pt x="0" y="505050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3" name="Freeform: Shape 178">
                      <a:extLst>
                        <a:ext uri="{FF2B5EF4-FFF2-40B4-BE49-F238E27FC236}">
                          <a16:creationId xmlns:a16="http://schemas.microsoft.com/office/drawing/2014/main" id="{A5591B49-522C-449D-B523-9B532023BAA1}"/>
                        </a:ext>
                      </a:extLst>
                    </p:cNvPr>
                    <p:cNvSpPr/>
                    <p:nvPr/>
                  </p:nvSpPr>
                  <p:spPr>
                    <a:xfrm rot="202261">
                      <a:off x="4619737" y="4532077"/>
                      <a:ext cx="334106" cy="197497"/>
                    </a:xfrm>
                    <a:custGeom>
                      <a:avLst/>
                      <a:gdLst>
                        <a:gd name="connsiteX0" fmla="*/ 306671 w 306671"/>
                        <a:gd name="connsiteY0" fmla="*/ 174865 h 181280"/>
                        <a:gd name="connsiteX1" fmla="*/ 116171 w 306671"/>
                        <a:gd name="connsiteY1" fmla="*/ 174865 h 181280"/>
                        <a:gd name="connsiteX2" fmla="*/ 1871 w 306671"/>
                        <a:gd name="connsiteY2" fmla="*/ 108190 h 181280"/>
                        <a:gd name="connsiteX3" fmla="*/ 49496 w 306671"/>
                        <a:gd name="connsiteY3" fmla="*/ 12940 h 181280"/>
                        <a:gd name="connsiteX4" fmla="*/ 106646 w 306671"/>
                        <a:gd name="connsiteY4" fmla="*/ 3415 h 181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6671" h="181280">
                          <a:moveTo>
                            <a:pt x="306671" y="174865"/>
                          </a:moveTo>
                          <a:cubicBezTo>
                            <a:pt x="236821" y="180421"/>
                            <a:pt x="166971" y="185978"/>
                            <a:pt x="116171" y="174865"/>
                          </a:cubicBezTo>
                          <a:cubicBezTo>
                            <a:pt x="65371" y="163752"/>
                            <a:pt x="12983" y="135177"/>
                            <a:pt x="1871" y="108190"/>
                          </a:cubicBezTo>
                          <a:cubicBezTo>
                            <a:pt x="-9241" y="81203"/>
                            <a:pt x="32034" y="30402"/>
                            <a:pt x="49496" y="12940"/>
                          </a:cubicBezTo>
                          <a:cubicBezTo>
                            <a:pt x="66958" y="-4522"/>
                            <a:pt x="86802" y="-554"/>
                            <a:pt x="106646" y="3415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4" name="Freeform: Shape 179">
                      <a:extLst>
                        <a:ext uri="{FF2B5EF4-FFF2-40B4-BE49-F238E27FC236}">
                          <a16:creationId xmlns:a16="http://schemas.microsoft.com/office/drawing/2014/main" id="{C4CD1573-E4C4-47F6-BAB2-64E436AFD197}"/>
                        </a:ext>
                      </a:extLst>
                    </p:cNvPr>
                    <p:cNvSpPr/>
                    <p:nvPr/>
                  </p:nvSpPr>
                  <p:spPr>
                    <a:xfrm rot="21107314">
                      <a:off x="5878922" y="5172039"/>
                      <a:ext cx="883263" cy="505018"/>
                    </a:xfrm>
                    <a:custGeom>
                      <a:avLst/>
                      <a:gdLst>
                        <a:gd name="connsiteX0" fmla="*/ 0 w 885825"/>
                        <a:gd name="connsiteY0" fmla="*/ 0 h 486619"/>
                        <a:gd name="connsiteX1" fmla="*/ 209550 w 885825"/>
                        <a:gd name="connsiteY1" fmla="*/ 28575 h 486619"/>
                        <a:gd name="connsiteX2" fmla="*/ 381000 w 885825"/>
                        <a:gd name="connsiteY2" fmla="*/ 57150 h 486619"/>
                        <a:gd name="connsiteX3" fmla="*/ 447675 w 885825"/>
                        <a:gd name="connsiteY3" fmla="*/ 180975 h 486619"/>
                        <a:gd name="connsiteX4" fmla="*/ 523875 w 885825"/>
                        <a:gd name="connsiteY4" fmla="*/ 361950 h 486619"/>
                        <a:gd name="connsiteX5" fmla="*/ 552450 w 885825"/>
                        <a:gd name="connsiteY5" fmla="*/ 457200 h 486619"/>
                        <a:gd name="connsiteX6" fmla="*/ 762000 w 885825"/>
                        <a:gd name="connsiteY6" fmla="*/ 485775 h 486619"/>
                        <a:gd name="connsiteX7" fmla="*/ 885825 w 885825"/>
                        <a:gd name="connsiteY7" fmla="*/ 476250 h 4866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85825" h="486619">
                          <a:moveTo>
                            <a:pt x="0" y="0"/>
                          </a:moveTo>
                          <a:lnTo>
                            <a:pt x="209550" y="28575"/>
                          </a:lnTo>
                          <a:cubicBezTo>
                            <a:pt x="273050" y="38100"/>
                            <a:pt x="341313" y="31750"/>
                            <a:pt x="381000" y="57150"/>
                          </a:cubicBezTo>
                          <a:cubicBezTo>
                            <a:pt x="420688" y="82550"/>
                            <a:pt x="423863" y="130175"/>
                            <a:pt x="447675" y="180975"/>
                          </a:cubicBezTo>
                          <a:cubicBezTo>
                            <a:pt x="471487" y="231775"/>
                            <a:pt x="506413" y="315913"/>
                            <a:pt x="523875" y="361950"/>
                          </a:cubicBezTo>
                          <a:cubicBezTo>
                            <a:pt x="541337" y="407987"/>
                            <a:pt x="512763" y="436563"/>
                            <a:pt x="552450" y="457200"/>
                          </a:cubicBezTo>
                          <a:cubicBezTo>
                            <a:pt x="592138" y="477838"/>
                            <a:pt x="706438" y="482600"/>
                            <a:pt x="762000" y="485775"/>
                          </a:cubicBezTo>
                          <a:cubicBezTo>
                            <a:pt x="817562" y="488950"/>
                            <a:pt x="851693" y="482600"/>
                            <a:pt x="885825" y="476250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5" name="Freeform: Shape 180">
                      <a:extLst>
                        <a:ext uri="{FF2B5EF4-FFF2-40B4-BE49-F238E27FC236}">
                          <a16:creationId xmlns:a16="http://schemas.microsoft.com/office/drawing/2014/main" id="{8D1D3B10-CC5B-4696-915C-20600508281B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862802" y="5378456"/>
                      <a:ext cx="1044628" cy="519449"/>
                    </a:xfrm>
                    <a:custGeom>
                      <a:avLst/>
                      <a:gdLst>
                        <a:gd name="connsiteX0" fmla="*/ 0 w 958850"/>
                        <a:gd name="connsiteY0" fmla="*/ 3125 h 476795"/>
                        <a:gd name="connsiteX1" fmla="*/ 266700 w 958850"/>
                        <a:gd name="connsiteY1" fmla="*/ 9475 h 476795"/>
                        <a:gd name="connsiteX2" fmla="*/ 463550 w 958850"/>
                        <a:gd name="connsiteY2" fmla="*/ 82500 h 476795"/>
                        <a:gd name="connsiteX3" fmla="*/ 565150 w 958850"/>
                        <a:gd name="connsiteY3" fmla="*/ 228550 h 476795"/>
                        <a:gd name="connsiteX4" fmla="*/ 752475 w 958850"/>
                        <a:gd name="connsiteY4" fmla="*/ 450800 h 476795"/>
                        <a:gd name="connsiteX5" fmla="*/ 958850 w 958850"/>
                        <a:gd name="connsiteY5" fmla="*/ 463500 h 4767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58850" h="476795">
                          <a:moveTo>
                            <a:pt x="0" y="3125"/>
                          </a:moveTo>
                          <a:cubicBezTo>
                            <a:pt x="94721" y="-315"/>
                            <a:pt x="189442" y="-3754"/>
                            <a:pt x="266700" y="9475"/>
                          </a:cubicBezTo>
                          <a:cubicBezTo>
                            <a:pt x="343958" y="22704"/>
                            <a:pt x="413809" y="45988"/>
                            <a:pt x="463550" y="82500"/>
                          </a:cubicBezTo>
                          <a:cubicBezTo>
                            <a:pt x="513291" y="119012"/>
                            <a:pt x="516996" y="167167"/>
                            <a:pt x="565150" y="228550"/>
                          </a:cubicBezTo>
                          <a:cubicBezTo>
                            <a:pt x="613304" y="289933"/>
                            <a:pt x="686858" y="411642"/>
                            <a:pt x="752475" y="450800"/>
                          </a:cubicBezTo>
                          <a:cubicBezTo>
                            <a:pt x="818092" y="489958"/>
                            <a:pt x="888471" y="476729"/>
                            <a:pt x="958850" y="463500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366" name="Straight Connector 365">
                      <a:extLst>
                        <a:ext uri="{FF2B5EF4-FFF2-40B4-BE49-F238E27FC236}">
                          <a16:creationId xmlns:a16="http://schemas.microsoft.com/office/drawing/2014/main" id="{BE39EF2A-0FE7-4AE5-8009-F1F15C26B3F4}"/>
                        </a:ext>
                      </a:extLst>
                    </p:cNvPr>
                    <p:cNvCxnSpPr/>
                    <p:nvPr/>
                  </p:nvCxnSpPr>
                  <p:spPr>
                    <a:xfrm rot="10800000">
                      <a:off x="4914915" y="4571916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7" name="Straight Connector 366">
                      <a:extLst>
                        <a:ext uri="{FF2B5EF4-FFF2-40B4-BE49-F238E27FC236}">
                          <a16:creationId xmlns:a16="http://schemas.microsoft.com/office/drawing/2014/main" id="{8E8EB9EF-B35A-42DD-8721-6653F4902EF4}"/>
                        </a:ext>
                      </a:extLst>
                    </p:cNvPr>
                    <p:cNvCxnSpPr/>
                    <p:nvPr/>
                  </p:nvCxnSpPr>
                  <p:spPr>
                    <a:xfrm rot="10800000">
                      <a:off x="4914915" y="4405883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8" name="Straight Connector 367">
                      <a:extLst>
                        <a:ext uri="{FF2B5EF4-FFF2-40B4-BE49-F238E27FC236}">
                          <a16:creationId xmlns:a16="http://schemas.microsoft.com/office/drawing/2014/main" id="{DE3E4511-C82C-4C5D-91C1-8A8582168C6D}"/>
                        </a:ext>
                      </a:extLst>
                    </p:cNvPr>
                    <p:cNvCxnSpPr/>
                    <p:nvPr/>
                  </p:nvCxnSpPr>
                  <p:spPr>
                    <a:xfrm rot="10800000">
                      <a:off x="4914915" y="4239849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9" name="Straight Connector 368">
                      <a:extLst>
                        <a:ext uri="{FF2B5EF4-FFF2-40B4-BE49-F238E27FC236}">
                          <a16:creationId xmlns:a16="http://schemas.microsoft.com/office/drawing/2014/main" id="{2D3C40BB-4E71-46D8-A43E-099549C7F9AC}"/>
                        </a:ext>
                      </a:extLst>
                    </p:cNvPr>
                    <p:cNvCxnSpPr/>
                    <p:nvPr/>
                  </p:nvCxnSpPr>
                  <p:spPr>
                    <a:xfrm rot="10800000">
                      <a:off x="4914915" y="4073816"/>
                      <a:ext cx="996201" cy="0"/>
                    </a:xfrm>
                    <a:prstGeom prst="line">
                      <a:avLst/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70" name="Arc 369">
                      <a:extLst>
                        <a:ext uri="{FF2B5EF4-FFF2-40B4-BE49-F238E27FC236}">
                          <a16:creationId xmlns:a16="http://schemas.microsoft.com/office/drawing/2014/main" id="{8DEC44FE-5375-457B-A1ED-6F3DE8BAF850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871332" y="4405883"/>
                      <a:ext cx="126255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1" name="Arc 370">
                      <a:extLst>
                        <a:ext uri="{FF2B5EF4-FFF2-40B4-BE49-F238E27FC236}">
                          <a16:creationId xmlns:a16="http://schemas.microsoft.com/office/drawing/2014/main" id="{D2D5FAE8-3AB7-4FFF-AD5C-FBB021DFE2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2282" y="4239849"/>
                      <a:ext cx="126255" cy="166034"/>
                    </a:xfrm>
                    <a:prstGeom prst="arc">
                      <a:avLst>
                        <a:gd name="adj1" fmla="val 16200000"/>
                        <a:gd name="adj2" fmla="val 5364258"/>
                      </a:avLst>
                    </a:prstGeom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2" name="Freeform: Shape 187">
                      <a:extLst>
                        <a:ext uri="{FF2B5EF4-FFF2-40B4-BE49-F238E27FC236}">
                          <a16:creationId xmlns:a16="http://schemas.microsoft.com/office/drawing/2014/main" id="{34C9DF5D-93E1-4E4B-A7D8-FC1411D3B8D9}"/>
                        </a:ext>
                      </a:extLst>
                    </p:cNvPr>
                    <p:cNvSpPr/>
                    <p:nvPr/>
                  </p:nvSpPr>
                  <p:spPr>
                    <a:xfrm rot="187898">
                      <a:off x="5858199" y="4089175"/>
                      <a:ext cx="864758" cy="374216"/>
                    </a:xfrm>
                    <a:custGeom>
                      <a:avLst/>
                      <a:gdLst>
                        <a:gd name="connsiteX0" fmla="*/ 0 w 793750"/>
                        <a:gd name="connsiteY0" fmla="*/ 6824 h 343488"/>
                        <a:gd name="connsiteX1" fmla="*/ 336550 w 793750"/>
                        <a:gd name="connsiteY1" fmla="*/ 19524 h 343488"/>
                        <a:gd name="connsiteX2" fmla="*/ 425450 w 793750"/>
                        <a:gd name="connsiteY2" fmla="*/ 171924 h 343488"/>
                        <a:gd name="connsiteX3" fmla="*/ 444500 w 793750"/>
                        <a:gd name="connsiteY3" fmla="*/ 273524 h 343488"/>
                        <a:gd name="connsiteX4" fmla="*/ 565150 w 793750"/>
                        <a:gd name="connsiteY4" fmla="*/ 343374 h 343488"/>
                        <a:gd name="connsiteX5" fmla="*/ 742950 w 793750"/>
                        <a:gd name="connsiteY5" fmla="*/ 286224 h 343488"/>
                        <a:gd name="connsiteX6" fmla="*/ 793750 w 793750"/>
                        <a:gd name="connsiteY6" fmla="*/ 152874 h 343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93750" h="343488">
                          <a:moveTo>
                            <a:pt x="0" y="6824"/>
                          </a:moveTo>
                          <a:cubicBezTo>
                            <a:pt x="132821" y="-585"/>
                            <a:pt x="265642" y="-7993"/>
                            <a:pt x="336550" y="19524"/>
                          </a:cubicBezTo>
                          <a:cubicBezTo>
                            <a:pt x="407458" y="47041"/>
                            <a:pt x="407458" y="129591"/>
                            <a:pt x="425450" y="171924"/>
                          </a:cubicBezTo>
                          <a:cubicBezTo>
                            <a:pt x="443442" y="214257"/>
                            <a:pt x="421217" y="244949"/>
                            <a:pt x="444500" y="273524"/>
                          </a:cubicBezTo>
                          <a:cubicBezTo>
                            <a:pt x="467783" y="302099"/>
                            <a:pt x="515408" y="341257"/>
                            <a:pt x="565150" y="343374"/>
                          </a:cubicBezTo>
                          <a:cubicBezTo>
                            <a:pt x="614892" y="345491"/>
                            <a:pt x="704850" y="317974"/>
                            <a:pt x="742950" y="286224"/>
                          </a:cubicBezTo>
                          <a:cubicBezTo>
                            <a:pt x="781050" y="254474"/>
                            <a:pt x="787400" y="203674"/>
                            <a:pt x="793750" y="152874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3" name="Freeform: Shape 188">
                      <a:extLst>
                        <a:ext uri="{FF2B5EF4-FFF2-40B4-BE49-F238E27FC236}">
                          <a16:creationId xmlns:a16="http://schemas.microsoft.com/office/drawing/2014/main" id="{F0A73B5E-C28F-481F-9540-CB6B73CFE4D6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943461" y="3803084"/>
                      <a:ext cx="1000065" cy="538178"/>
                    </a:xfrm>
                    <a:custGeom>
                      <a:avLst/>
                      <a:gdLst>
                        <a:gd name="connsiteX0" fmla="*/ 19050 w 986640"/>
                        <a:gd name="connsiteY0" fmla="*/ 95272 h 512806"/>
                        <a:gd name="connsiteX1" fmla="*/ 196850 w 986640"/>
                        <a:gd name="connsiteY1" fmla="*/ 101622 h 512806"/>
                        <a:gd name="connsiteX2" fmla="*/ 431800 w 986640"/>
                        <a:gd name="connsiteY2" fmla="*/ 50822 h 512806"/>
                        <a:gd name="connsiteX3" fmla="*/ 565150 w 986640"/>
                        <a:gd name="connsiteY3" fmla="*/ 44472 h 512806"/>
                        <a:gd name="connsiteX4" fmla="*/ 742950 w 986640"/>
                        <a:gd name="connsiteY4" fmla="*/ 22 h 512806"/>
                        <a:gd name="connsiteX5" fmla="*/ 882650 w 986640"/>
                        <a:gd name="connsiteY5" fmla="*/ 50822 h 512806"/>
                        <a:gd name="connsiteX6" fmla="*/ 971550 w 986640"/>
                        <a:gd name="connsiteY6" fmla="*/ 158772 h 512806"/>
                        <a:gd name="connsiteX7" fmla="*/ 977900 w 986640"/>
                        <a:gd name="connsiteY7" fmla="*/ 355622 h 512806"/>
                        <a:gd name="connsiteX8" fmla="*/ 882650 w 986640"/>
                        <a:gd name="connsiteY8" fmla="*/ 501672 h 512806"/>
                        <a:gd name="connsiteX9" fmla="*/ 736600 w 986640"/>
                        <a:gd name="connsiteY9" fmla="*/ 476272 h 512806"/>
                        <a:gd name="connsiteX10" fmla="*/ 584200 w 986640"/>
                        <a:gd name="connsiteY10" fmla="*/ 266722 h 512806"/>
                        <a:gd name="connsiteX11" fmla="*/ 450850 w 986640"/>
                        <a:gd name="connsiteY11" fmla="*/ 234972 h 512806"/>
                        <a:gd name="connsiteX12" fmla="*/ 234950 w 986640"/>
                        <a:gd name="connsiteY12" fmla="*/ 234972 h 512806"/>
                        <a:gd name="connsiteX13" fmla="*/ 44450 w 986640"/>
                        <a:gd name="connsiteY13" fmla="*/ 254022 h 512806"/>
                        <a:gd name="connsiteX14" fmla="*/ 0 w 986640"/>
                        <a:gd name="connsiteY14" fmla="*/ 247672 h 5128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986640" h="512806">
                          <a:moveTo>
                            <a:pt x="19050" y="95272"/>
                          </a:moveTo>
                          <a:cubicBezTo>
                            <a:pt x="73554" y="102151"/>
                            <a:pt x="128058" y="109030"/>
                            <a:pt x="196850" y="101622"/>
                          </a:cubicBezTo>
                          <a:cubicBezTo>
                            <a:pt x="265642" y="94214"/>
                            <a:pt x="370417" y="60347"/>
                            <a:pt x="431800" y="50822"/>
                          </a:cubicBezTo>
                          <a:cubicBezTo>
                            <a:pt x="493183" y="41297"/>
                            <a:pt x="513292" y="52939"/>
                            <a:pt x="565150" y="44472"/>
                          </a:cubicBezTo>
                          <a:cubicBezTo>
                            <a:pt x="617008" y="36005"/>
                            <a:pt x="690033" y="-1036"/>
                            <a:pt x="742950" y="22"/>
                          </a:cubicBezTo>
                          <a:cubicBezTo>
                            <a:pt x="795867" y="1080"/>
                            <a:pt x="844550" y="24364"/>
                            <a:pt x="882650" y="50822"/>
                          </a:cubicBezTo>
                          <a:cubicBezTo>
                            <a:pt x="920750" y="77280"/>
                            <a:pt x="955675" y="107972"/>
                            <a:pt x="971550" y="158772"/>
                          </a:cubicBezTo>
                          <a:cubicBezTo>
                            <a:pt x="987425" y="209572"/>
                            <a:pt x="992717" y="298472"/>
                            <a:pt x="977900" y="355622"/>
                          </a:cubicBezTo>
                          <a:cubicBezTo>
                            <a:pt x="963083" y="412772"/>
                            <a:pt x="922867" y="481564"/>
                            <a:pt x="882650" y="501672"/>
                          </a:cubicBezTo>
                          <a:cubicBezTo>
                            <a:pt x="842433" y="521780"/>
                            <a:pt x="786342" y="515430"/>
                            <a:pt x="736600" y="476272"/>
                          </a:cubicBezTo>
                          <a:cubicBezTo>
                            <a:pt x="686858" y="437114"/>
                            <a:pt x="631825" y="306939"/>
                            <a:pt x="584200" y="266722"/>
                          </a:cubicBezTo>
                          <a:cubicBezTo>
                            <a:pt x="536575" y="226505"/>
                            <a:pt x="509058" y="240264"/>
                            <a:pt x="450850" y="234972"/>
                          </a:cubicBezTo>
                          <a:cubicBezTo>
                            <a:pt x="392642" y="229680"/>
                            <a:pt x="302683" y="231797"/>
                            <a:pt x="234950" y="234972"/>
                          </a:cubicBezTo>
                          <a:cubicBezTo>
                            <a:pt x="167217" y="238147"/>
                            <a:pt x="83608" y="251905"/>
                            <a:pt x="44450" y="254022"/>
                          </a:cubicBezTo>
                          <a:cubicBezTo>
                            <a:pt x="5292" y="256139"/>
                            <a:pt x="2646" y="251905"/>
                            <a:pt x="0" y="247672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82898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657966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5486949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7315932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9144914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10973897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2802880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4631863" algn="l" defTabSz="3657966" rtl="0" eaLnBrk="1" latinLnBrk="0" hangingPunct="1">
                        <a:defRPr sz="7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40" name="Oval 339">
                    <a:extLst>
                      <a:ext uri="{FF2B5EF4-FFF2-40B4-BE49-F238E27FC236}">
                        <a16:creationId xmlns:a16="http://schemas.microsoft.com/office/drawing/2014/main" id="{18A3246B-19BC-4C1B-9927-858F587FD0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614487" y="2742453"/>
                    <a:ext cx="622427" cy="622427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82898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657966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5486949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7315932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9144914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0973897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280288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463186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cxnSp>
                <p:nvCxnSpPr>
                  <p:cNvPr id="341" name="Straight Connector 340">
                    <a:extLst>
                      <a:ext uri="{FF2B5EF4-FFF2-40B4-BE49-F238E27FC236}">
                        <a16:creationId xmlns:a16="http://schemas.microsoft.com/office/drawing/2014/main" id="{7999B655-2ED2-4804-86F7-E920C2821E57}"/>
                      </a:ext>
                    </a:extLst>
                  </p:cNvPr>
                  <p:cNvCxnSpPr/>
                  <p:nvPr/>
                </p:nvCxnSpPr>
                <p:spPr>
                  <a:xfrm>
                    <a:off x="5048540" y="3620589"/>
                    <a:ext cx="1617081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2" name="Arrow: Right 157">
                    <a:extLst>
                      <a:ext uri="{FF2B5EF4-FFF2-40B4-BE49-F238E27FC236}">
                        <a16:creationId xmlns:a16="http://schemas.microsoft.com/office/drawing/2014/main" id="{AE1848D4-7D71-4FFF-8390-92ACEA1A4FD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364869" y="3747726"/>
                    <a:ext cx="1097280" cy="851386"/>
                  </a:xfrm>
                  <a:prstGeom prst="rightArrow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82898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657966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5486949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7315932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9144914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0973897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280288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463186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Oval 342">
                    <a:extLst>
                      <a:ext uri="{FF2B5EF4-FFF2-40B4-BE49-F238E27FC236}">
                        <a16:creationId xmlns:a16="http://schemas.microsoft.com/office/drawing/2014/main" id="{890E3824-F2DB-4B8E-9234-84B8423EDE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876328" y="1912015"/>
                    <a:ext cx="622427" cy="622427"/>
                  </a:xfrm>
                  <a:prstGeom prst="ellipse">
                    <a:avLst/>
                  </a:prstGeom>
                  <a:solidFill>
                    <a:srgbClr val="00B050"/>
                  </a:solidFill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82898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657966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5486949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7315932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9144914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0973897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280288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463186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Oval 343">
                    <a:extLst>
                      <a:ext uri="{FF2B5EF4-FFF2-40B4-BE49-F238E27FC236}">
                        <a16:creationId xmlns:a16="http://schemas.microsoft.com/office/drawing/2014/main" id="{15A5FD0A-1518-4E74-8DFE-91184F5A35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632910" y="5288271"/>
                    <a:ext cx="622428" cy="622428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82898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657966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5486949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7315932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9144914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0973897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2802880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4631863" algn="l" defTabSz="3657966" rtl="0" eaLnBrk="1" latinLnBrk="0" hangingPunct="1">
                      <a:defRPr sz="72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37" name="Oval 336">
                  <a:extLst>
                    <a:ext uri="{FF2B5EF4-FFF2-40B4-BE49-F238E27FC236}">
                      <a16:creationId xmlns:a16="http://schemas.microsoft.com/office/drawing/2014/main" id="{FF791E9F-20FB-42F5-A3EA-4659E86D50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27865" y="16049741"/>
                  <a:ext cx="296023" cy="296023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1828983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657966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486949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315932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914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973897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802880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4631863" algn="l" defTabSz="3657966" rtl="0" eaLnBrk="1" latinLnBrk="0" hangingPunct="1">
                    <a:defRPr sz="7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1474F02-2349-4B06-92A0-EFB6D9424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6849" y="8738340"/>
              <a:ext cx="2560320" cy="256032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98E780B-D67D-4E42-AC81-C615AA1D7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3612" y="8738340"/>
              <a:ext cx="2560320" cy="256032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53CC3E7-C368-46E1-B042-C2121D463338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2740" y="26046775"/>
            <a:ext cx="6196269" cy="4647202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952B5C7C-A6F3-4305-B0D2-8AE954DA8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224" y="21424610"/>
            <a:ext cx="15944794" cy="935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F18C396-138D-4B0D-A7C7-3B6DD00CB7B1}"/>
              </a:ext>
            </a:extLst>
          </p:cNvPr>
          <p:cNvCxnSpPr/>
          <p:nvPr/>
        </p:nvCxnSpPr>
        <p:spPr>
          <a:xfrm flipV="1">
            <a:off x="-604824" y="18679041"/>
            <a:ext cx="3956401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9DD644BD-4865-46ED-872F-712D47766FAD}"/>
              </a:ext>
            </a:extLst>
          </p:cNvPr>
          <p:cNvCxnSpPr/>
          <p:nvPr/>
        </p:nvCxnSpPr>
        <p:spPr>
          <a:xfrm flipV="1">
            <a:off x="18035147" y="1905182"/>
            <a:ext cx="0" cy="167335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ABAF3153-7FA4-4B85-A465-43231D0BEEF2}"/>
              </a:ext>
            </a:extLst>
          </p:cNvPr>
          <p:cNvCxnSpPr>
            <a:cxnSpLocks/>
          </p:cNvCxnSpPr>
          <p:nvPr/>
        </p:nvCxnSpPr>
        <p:spPr>
          <a:xfrm flipV="1">
            <a:off x="14134848" y="20210031"/>
            <a:ext cx="0" cy="108512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2" name="Picture 2">
            <a:extLst>
              <a:ext uri="{FF2B5EF4-FFF2-40B4-BE49-F238E27FC236}">
                <a16:creationId xmlns:a16="http://schemas.microsoft.com/office/drawing/2014/main" id="{D53A92C5-FCBB-41E3-B493-144E31DB5F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93"/>
          <a:stretch/>
        </p:blipFill>
        <p:spPr bwMode="auto">
          <a:xfrm>
            <a:off x="33547728" y="12495285"/>
            <a:ext cx="4567027" cy="498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5A65723-A05F-4AEC-997C-95F38B3EC1AD}"/>
              </a:ext>
            </a:extLst>
          </p:cNvPr>
          <p:cNvSpPr txBox="1"/>
          <p:nvPr/>
        </p:nvSpPr>
        <p:spPr>
          <a:xfrm>
            <a:off x="31844408" y="28216053"/>
            <a:ext cx="6382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Helvetica" panose="020B0604020202020204" pitchFamily="34" charset="0"/>
                <a:cs typeface="Helvetica" panose="020B0604020202020204" pitchFamily="34" charset="0"/>
              </a:rPr>
              <a:t>New: Upcycling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D3F0714F-578D-4BBD-9AC7-A6B3C1B819C3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7"/>
              </a:ext>
            </a:extLst>
          </a:blip>
          <a:stretch>
            <a:fillRect/>
          </a:stretch>
        </p:blipFill>
        <p:spPr>
          <a:xfrm>
            <a:off x="31696074" y="28845074"/>
            <a:ext cx="3187301" cy="2116567"/>
          </a:xfrm>
          <a:prstGeom prst="rect">
            <a:avLst/>
          </a:prstGeom>
        </p:spPr>
      </p:pic>
      <p:sp>
        <p:nvSpPr>
          <p:cNvPr id="41" name="Arrow: Right 40">
            <a:extLst>
              <a:ext uri="{FF2B5EF4-FFF2-40B4-BE49-F238E27FC236}">
                <a16:creationId xmlns:a16="http://schemas.microsoft.com/office/drawing/2014/main" id="{D4C5DEF2-239B-4832-9976-B09F5F5C637C}"/>
              </a:ext>
            </a:extLst>
          </p:cNvPr>
          <p:cNvSpPr/>
          <p:nvPr/>
        </p:nvSpPr>
        <p:spPr>
          <a:xfrm>
            <a:off x="34455162" y="29741341"/>
            <a:ext cx="1305530" cy="8805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20534CE-818A-42E2-B4FC-3F67130F2FC2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9"/>
              </a:ext>
            </a:extLst>
          </a:blip>
          <a:stretch>
            <a:fillRect/>
          </a:stretch>
        </p:blipFill>
        <p:spPr>
          <a:xfrm>
            <a:off x="35905075" y="29329519"/>
            <a:ext cx="2367404" cy="158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7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1023</TotalTime>
  <Words>64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Futura Medium</vt:lpstr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Sophia Chan</dc:creator>
  <cp:lastModifiedBy>Sophia Chan</cp:lastModifiedBy>
  <cp:revision>16</cp:revision>
  <dcterms:created xsi:type="dcterms:W3CDTF">2021-03-24T22:57:22Z</dcterms:created>
  <dcterms:modified xsi:type="dcterms:W3CDTF">2021-03-26T16:09:16Z</dcterms:modified>
</cp:coreProperties>
</file>